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84" y="-1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54B986E-3476-4373-9391-989CC4DC928B}" type="datetimeFigureOut">
              <a:rPr lang="uk-UA"/>
              <a:pPr>
                <a:defRPr/>
              </a:pPr>
              <a:t>31.10.2022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859ABDC-6AD8-4561-BF92-FD05E0F2782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402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59ABDC-6AD8-4561-BF92-FD05E0F2782F}" type="slidenum">
              <a:rPr lang="uk-UA" smtClean="0"/>
              <a:pPr>
                <a:defRPr/>
              </a:pPr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397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930B02-85E0-4B6B-8E6A-762830B6A9D3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544600-BFD9-44C3-B4A2-B12A4EFDA1D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BF719B-BD72-47D0-A0F2-720C3442209B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7EE2-7E47-4767-94CA-7590AD6944E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3CBE1D-769E-4326-ABD7-74F401A0C393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A6C0E-7410-4BDA-B2F7-C784C2632F9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864BFC-7089-4638-BCB7-6ECA7B48DB31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3AF79-6B73-4CBB-BE6E-7D944AD2253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6A11C-D43D-46D0-A80A-5C6D96274013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24D61-FA21-474A-8B0C-F4E820C1680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4CC4E9-1180-427F-B6BC-46F9E6C6C0D0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490E9F-2826-40CB-AD2A-A0CFDB6640D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880206-1463-4B7D-BFCA-52DB47A36657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0991B-7CEF-476F-970E-BCECE5C5A87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3B4F9F-E109-443D-9AD3-981BC7EF7ADF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19321D-F936-44DE-B4E9-9ED67EE4AFE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712636-6479-4764-A53E-E0F919D14612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DE037-CD73-445D-BA29-2798B1F2CE1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E5E6B0-5D09-4534-A722-2DE564C4C20A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5597EA-957E-4070-90DA-4FEA6DB3C01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125D5F-2EAB-4464-9ECE-300EC5C97502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32480B-935C-4E22-B641-F63C6252BA9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C2577EF-4566-4F7F-A081-8DEC80BEAB4C}" type="datetimeFigureOut">
              <a:rPr lang="ru-RU" smtClean="0"/>
              <a:pPr>
                <a:defRPr/>
              </a:pPr>
              <a:t>31.10.2022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4AF9B4-D9D8-43AC-A9BC-ED5E715017C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0.png"/><Relationship Id="rId3" Type="http://schemas.openxmlformats.org/officeDocument/2006/relationships/slide" Target="slide4.xml"/><Relationship Id="rId7" Type="http://schemas.openxmlformats.org/officeDocument/2006/relationships/slide" Target="slide6.xml"/><Relationship Id="rId12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5" Type="http://schemas.openxmlformats.org/officeDocument/2006/relationships/image" Target="../media/image11.pn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slide" Target="slide7.xml"/><Relationship Id="rId1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 rot="-584302">
            <a:off x="261715" y="1705971"/>
            <a:ext cx="864076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4400" b="1" i="1" noProof="1">
                <a:solidFill>
                  <a:srgbClr val="FFC000"/>
                </a:solidFill>
                <a:latin typeface="Corbel" pitchFamily="34" charset="0"/>
              </a:rPr>
              <a:t>Кібербулінг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959312">
            <a:off x="4858083" y="2598595"/>
            <a:ext cx="2914650" cy="2895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4141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4141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6" descr="http://i.cnnturk.com/pscnnturk/100/440x299/527d90e9992df10c4864b5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2420888"/>
            <a:ext cx="4126746" cy="280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b="1" noProof="1">
                <a:latin typeface="Corbel" pitchFamily="34" charset="0"/>
              </a:rPr>
              <a:t>Це одна з найжахливіших форм. Жертву приховано вистежують для скоєння нападу, побиття, зґвалтування.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noProof="1">
                <a:solidFill>
                  <a:srgbClr val="FFFF00"/>
                </a:solidFill>
              </a:rPr>
              <a:t>Тип 7: </a:t>
            </a:r>
            <a:r>
              <a:rPr lang="uk-UA" sz="4800" noProof="1" smtClean="0">
                <a:solidFill>
                  <a:srgbClr val="FFFF00"/>
                </a:solidFill>
              </a:rPr>
              <a:t>Кіберпереслідування</a:t>
            </a:r>
            <a:endParaRPr lang="uk-UA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000" noProof="1">
                <a:latin typeface="Corbel" pitchFamily="34" charset="0"/>
              </a:rPr>
              <a:t>В першу чергу треба бути дуже уважними до свого чада, його захопленням, особливо віртуальним. У дорослих і дітей різні уподобання у фільмах, музиці, Інтернеті. В останньому, як і у випадку з правилами дорожнього руху, не можна все пускати на самоплив, необхідно пояснювати підростаючому поколінню «правила гри», що можна робити, а що категорично заборонено у віртуальному світі</a:t>
            </a:r>
            <a:r>
              <a:rPr lang="ru-RU" sz="2000" dirty="0">
                <a:latin typeface="Corbel" pitchFamily="34" charset="0"/>
              </a:rPr>
              <a:t>.</a:t>
            </a:r>
            <a:endParaRPr lang="uk-UA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noProof="1">
                <a:latin typeface="Corbel" pitchFamily="34" charset="0"/>
              </a:rPr>
              <a:t>Профілактика та запобігання </a:t>
            </a:r>
            <a:r>
              <a:rPr lang="uk-UA" sz="3200" noProof="1" smtClean="0">
                <a:latin typeface="Corbel" pitchFamily="34" charset="0"/>
              </a:rPr>
              <a:t>Кібербулінгу</a:t>
            </a:r>
            <a:endParaRPr lang="uk-UA" sz="3200" dirty="0"/>
          </a:p>
        </p:txBody>
      </p:sp>
      <p:pic>
        <p:nvPicPr>
          <p:cNvPr id="8194" name="Picture 2" descr="luadaotrutuyen_e2a4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8848" y="2420888"/>
            <a:ext cx="2857500" cy="307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000" noProof="1">
                <a:latin typeface="Corbel" pitchFamily="34" charset="0"/>
              </a:rPr>
              <a:t>Не панікуйте, будьте спокійні, особливо якщо дитина сама розповів вам про проблему, інакше наступного разу він не прийде за допомогою. Підтримайте підлітка емоційно, поясніть, що нічого страшного не сталося, у вашій особі він повинен бачити і відчувати тільки друга, який щиро бажає добра.</a:t>
            </a:r>
            <a:r>
              <a:rPr lang="uk-UA" noProof="1">
                <a:latin typeface="Corbel" pitchFamily="34" charset="0"/>
              </a:rPr>
              <a:t>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50950"/>
          </a:xfrm>
        </p:spPr>
        <p:txBody>
          <a:bodyPr>
            <a:noAutofit/>
          </a:bodyPr>
          <a:lstStyle/>
          <a:p>
            <a:r>
              <a:rPr lang="uk-UA" sz="3600" noProof="1">
                <a:latin typeface="Corbel" pitchFamily="34" charset="0"/>
              </a:rPr>
              <a:t>Як подолати проблему, якщо це трапилося</a:t>
            </a:r>
            <a:r>
              <a:rPr lang="uk-UA" sz="3600" noProof="1" smtClean="0">
                <a:latin typeface="Corbel" pitchFamily="34" charset="0"/>
              </a:rPr>
              <a:t>?</a:t>
            </a:r>
            <a:endParaRPr lang="uk-UA" sz="3600" dirty="0"/>
          </a:p>
        </p:txBody>
      </p:sp>
      <p:pic>
        <p:nvPicPr>
          <p:cNvPr id="7170" name="Picture 2" descr="internet-bezopasnostj-detej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636912"/>
            <a:ext cx="28575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000" noProof="1">
                <a:latin typeface="Corbel" pitchFamily="34" charset="0"/>
              </a:rPr>
              <a:t>Цей вид насильства набув широкого поширення в середовищі підлітків. Вони створюють сайти, присвячені одноліткам, які з тих чи інших причин стають «ізгоями», розміщують компрометуючі їх фотографії, надсилають анонімні образливі та загрозливі повідомлення, розпускають непристойні чутки. Іноді сцени знущання знімаються на фото – або відеокамеру і потім поширюються через Інтернет</a:t>
            </a:r>
            <a:r>
              <a:rPr lang="uk-UA" sz="2000" noProof="1" smtClean="0">
                <a:latin typeface="Corbel" pitchFamily="34" charset="0"/>
              </a:rPr>
              <a:t>.</a:t>
            </a:r>
            <a:endParaRPr lang="uk-UA" sz="2000" noProof="1">
              <a:latin typeface="Corbe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800" noProof="1">
                <a:latin typeface="Corbel" pitchFamily="34" charset="0"/>
              </a:rPr>
              <a:t>Буллінг</a:t>
            </a:r>
            <a:br>
              <a:rPr lang="uk-UA" sz="4800" noProof="1">
                <a:latin typeface="Corbel" pitchFamily="34" charset="0"/>
              </a:rPr>
            </a:br>
            <a:endParaRPr lang="uk-UA" dirty="0"/>
          </a:p>
        </p:txBody>
      </p:sp>
      <p:pic>
        <p:nvPicPr>
          <p:cNvPr id="6146" name="Picture 2" descr="https://sites.google.com/site/iktseminary/_/rsrc/1267194245740/home/security/bezpecnijinternetbatkibudtepilni/bully.jpg?height=186&amp;width=20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0929"/>
            <a:ext cx="3051087" cy="311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e.zavantag.com/tw_files2/urls_1/17/d-16993/img1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5"/>
            <a:ext cx="7620000" cy="542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0" y="1556792"/>
            <a:ext cx="4495800" cy="4840960"/>
          </a:xfrm>
        </p:spPr>
        <p:txBody>
          <a:bodyPr/>
          <a:lstStyle/>
          <a:p>
            <a:r>
              <a:rPr lang="uk-UA" sz="2400" noProof="1">
                <a:solidFill>
                  <a:srgbClr val="FF0000"/>
                </a:solidFill>
                <a:latin typeface="Corbel" pitchFamily="34" charset="0"/>
              </a:rPr>
              <a:t>Це одна з форм переслідування, цькування, залякування, насильства підлітків і молодших дітей за допомогою інформаційно-комунікаційних технологій, а саме Інтернету і мобільних телефонів.</a:t>
            </a:r>
            <a:endParaRPr lang="uk-UA" sz="2000" noProof="1">
              <a:solidFill>
                <a:srgbClr val="FF0000"/>
              </a:solidFill>
              <a:latin typeface="Corbel" pitchFamily="34" charset="0"/>
            </a:endParaRPr>
          </a:p>
          <a:p>
            <a:endParaRPr lang="uk-UA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7895" b="100000" l="158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62419" y="2752598"/>
            <a:ext cx="2410162" cy="1810003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noProof="1" smtClean="0">
                <a:latin typeface="Corbel" pitchFamily="34" charset="0"/>
              </a:rPr>
              <a:t>Що ж це таке</a:t>
            </a:r>
            <a:r>
              <a:rPr lang="ru-RU" sz="4800" i="1" noProof="1" smtClean="0">
                <a:latin typeface="Corbel" pitchFamily="34" charset="0"/>
              </a:rPr>
              <a:t> Кібербулінгу?</a:t>
            </a:r>
            <a:br>
              <a:rPr lang="ru-RU" sz="4800" i="1" noProof="1" smtClean="0">
                <a:latin typeface="Corbel" pitchFamily="34" charset="0"/>
              </a:rPr>
            </a:br>
            <a:endParaRPr lang="ru-RU" noProof="1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Прямоугольник 3"/>
          <p:cNvSpPr>
            <a:spLocks noChangeArrowheads="1"/>
          </p:cNvSpPr>
          <p:nvPr/>
        </p:nvSpPr>
        <p:spPr bwMode="auto">
          <a:xfrm>
            <a:off x="250825" y="371475"/>
            <a:ext cx="334803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 b="1" noProof="1">
                <a:latin typeface="Corbel" pitchFamily="34" charset="0"/>
              </a:rPr>
              <a:t>Типи буллінгу:</a:t>
            </a:r>
          </a:p>
        </p:txBody>
      </p:sp>
      <p:sp>
        <p:nvSpPr>
          <p:cNvPr id="16386" name="Прямоугольник 4"/>
          <p:cNvSpPr>
            <a:spLocks noChangeArrowheads="1"/>
          </p:cNvSpPr>
          <p:nvPr/>
        </p:nvSpPr>
        <p:spPr bwMode="auto">
          <a:xfrm>
            <a:off x="2901156" y="957263"/>
            <a:ext cx="2160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latin typeface="Corbel" pitchFamily="34" charset="0"/>
              </a:rPr>
              <a:t>Тип 1: Перепалки</a:t>
            </a:r>
          </a:p>
        </p:txBody>
      </p:sp>
      <p:sp>
        <p:nvSpPr>
          <p:cNvPr id="16387" name="Прямоугольник 5"/>
          <p:cNvSpPr>
            <a:spLocks noChangeArrowheads="1"/>
          </p:cNvSpPr>
          <p:nvPr/>
        </p:nvSpPr>
        <p:spPr bwMode="auto">
          <a:xfrm>
            <a:off x="781410" y="1732806"/>
            <a:ext cx="1900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latin typeface="Corbel" pitchFamily="34" charset="0"/>
              </a:rPr>
              <a:t>Тип 2: Нападки</a:t>
            </a:r>
          </a:p>
        </p:txBody>
      </p:sp>
      <p:sp>
        <p:nvSpPr>
          <p:cNvPr id="16388" name="Прямоугольник 6"/>
          <p:cNvSpPr>
            <a:spLocks noChangeArrowheads="1"/>
          </p:cNvSpPr>
          <p:nvPr/>
        </p:nvSpPr>
        <p:spPr bwMode="auto">
          <a:xfrm>
            <a:off x="3367632" y="2492896"/>
            <a:ext cx="2063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Corbel" pitchFamily="34" charset="0"/>
              </a:rPr>
              <a:t>Тип 3: Наклеп</a:t>
            </a:r>
          </a:p>
        </p:txBody>
      </p:sp>
      <p:sp>
        <p:nvSpPr>
          <p:cNvPr id="16389" name="Прямоугольник 7"/>
          <p:cNvSpPr>
            <a:spLocks noChangeArrowheads="1"/>
          </p:cNvSpPr>
          <p:nvPr/>
        </p:nvSpPr>
        <p:spPr bwMode="auto">
          <a:xfrm>
            <a:off x="5508104" y="1772816"/>
            <a:ext cx="25098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latin typeface="Corbel" pitchFamily="34" charset="0"/>
              </a:rPr>
              <a:t>Тип 4: Самозванство</a:t>
            </a:r>
          </a:p>
        </p:txBody>
      </p:sp>
      <p:sp>
        <p:nvSpPr>
          <p:cNvPr id="16390" name="Прямоугольник 8"/>
          <p:cNvSpPr>
            <a:spLocks noChangeArrowheads="1"/>
          </p:cNvSpPr>
          <p:nvPr/>
        </p:nvSpPr>
        <p:spPr bwMode="auto">
          <a:xfrm>
            <a:off x="815603" y="3316982"/>
            <a:ext cx="3108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 b="1" dirty="0">
                <a:latin typeface="Corbel" pitchFamily="34" charset="0"/>
              </a:rPr>
              <a:t>Тип 5: Обдурювання</a:t>
            </a:r>
          </a:p>
        </p:txBody>
      </p:sp>
      <p:sp>
        <p:nvSpPr>
          <p:cNvPr id="16391" name="Прямоугольник 9"/>
          <p:cNvSpPr>
            <a:spLocks noChangeArrowheads="1"/>
          </p:cNvSpPr>
          <p:nvPr/>
        </p:nvSpPr>
        <p:spPr bwMode="auto">
          <a:xfrm>
            <a:off x="5493146" y="3388990"/>
            <a:ext cx="2535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 b="1" noProof="1">
                <a:latin typeface="Corbel" pitchFamily="34" charset="0"/>
              </a:rPr>
              <a:t>Тип 6: Відчуження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37991" y="4391769"/>
            <a:ext cx="357822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noProof="1">
                <a:solidFill>
                  <a:schemeClr val="tx1">
                    <a:lumMod val="85000"/>
                  </a:schemeClr>
                </a:solidFill>
                <a:latin typeface="+mn-lt"/>
                <a:cs typeface="+mn-cs"/>
              </a:rPr>
              <a:t>Тип 7: Кіберпереслідування</a:t>
            </a:r>
          </a:p>
        </p:txBody>
      </p:sp>
      <p:pic>
        <p:nvPicPr>
          <p:cNvPr id="16393" name="Picture 2" descr="Кібербулінгу як йому протистояти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75248" y="809625"/>
            <a:ext cx="581025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2" descr="Кібербулінгу як йому протистояти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55776" y="1711722"/>
            <a:ext cx="601662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2" descr="Кібербулінгу як йому протистояти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076056" y="2469902"/>
            <a:ext cx="560388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2" descr="Кібербулінгу як йому протистояти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884368" y="1706959"/>
            <a:ext cx="604837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2" descr="Кібербулінгу як йому протистояти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247083" y="3364731"/>
            <a:ext cx="6048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2" descr="Кібербулінгу як йому протистояти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668344" y="3401814"/>
            <a:ext cx="64135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9" name="Picture 2" descr="Кібербулінгу як йому протистояти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6168231" y="4346426"/>
            <a:ext cx="7080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Прямая со стрелкой 16"/>
          <p:cNvCxnSpPr/>
          <p:nvPr/>
        </p:nvCxnSpPr>
        <p:spPr>
          <a:xfrm flipH="1">
            <a:off x="2681648" y="1357313"/>
            <a:ext cx="256343" cy="271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6389" idx="1"/>
          </p:cNvCxnSpPr>
          <p:nvPr/>
        </p:nvCxnSpPr>
        <p:spPr>
          <a:xfrm>
            <a:off x="4975248" y="1628800"/>
            <a:ext cx="532856" cy="3440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6388" idx="1"/>
          </p:cNvCxnSpPr>
          <p:nvPr/>
        </p:nvCxnSpPr>
        <p:spPr>
          <a:xfrm>
            <a:off x="2369765" y="2276872"/>
            <a:ext cx="997867" cy="4160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6168231" y="2276872"/>
            <a:ext cx="347985" cy="10878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247083" y="2892946"/>
            <a:ext cx="351780" cy="4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84" name="Прямая со стрелкой 16383"/>
          <p:cNvCxnSpPr/>
          <p:nvPr/>
        </p:nvCxnSpPr>
        <p:spPr>
          <a:xfrm>
            <a:off x="2856607" y="3789040"/>
            <a:ext cx="692894" cy="602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01" name="Прямая со стрелкой 16400"/>
          <p:cNvCxnSpPr/>
          <p:nvPr/>
        </p:nvCxnSpPr>
        <p:spPr>
          <a:xfrm flipH="1">
            <a:off x="5796136" y="3789040"/>
            <a:ext cx="372095" cy="602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000" noProof="1">
                <a:latin typeface="Corbel" pitchFamily="34" charset="0"/>
              </a:rPr>
              <a:t>Мається на увазі обмін маленькими, але дуже емоційними репліками. Як правило, беруть участь у цьому двоє людей, хоча не виключено і присутність кількох людей. Розгортається ця перепалка в «публічних» місцях Інтернету. Може закінчитися швидко і без наслідків, а може перерости у тривалий конфлікт</a:t>
            </a:r>
            <a:r>
              <a:rPr lang="uk-UA" sz="1800" noProof="1">
                <a:latin typeface="Corbel" pitchFamily="34" charset="0"/>
              </a:rPr>
              <a:t>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4781" y="2780928"/>
            <a:ext cx="3065611" cy="206650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latin typeface="Corbel" pitchFamily="34" charset="0"/>
              </a:rPr>
              <a:t>Тип 1: </a:t>
            </a:r>
            <a:r>
              <a:rPr lang="ru-RU" sz="4800" dirty="0" smtClean="0">
                <a:latin typeface="Corbel" pitchFamily="34" charset="0"/>
              </a:rPr>
              <a:t>Перепалка</a:t>
            </a:r>
            <a:endParaRPr lang="uk-UA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uk-UA" sz="2400" noProof="1">
                <a:latin typeface="Corbel" pitchFamily="34" charset="0"/>
              </a:rPr>
              <a:t>Це регулярні висловлювання образливого характеру на адресу жертви (багато СМС-повідомлень, постійні дзвінки) аж до перевантаження приватних каналів. Зустрічаються такі нападки у форумах і чатах, іграх онлайн</a:t>
            </a:r>
            <a:r>
              <a:rPr lang="uk-UA" noProof="1">
                <a:latin typeface="Corbel" pitchFamily="34" charset="0"/>
              </a:rPr>
              <a:t>.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2336409"/>
            <a:ext cx="3733800" cy="264238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latin typeface="Corbel" pitchFamily="34" charset="0"/>
              </a:rPr>
              <a:t>Тип 2: </a:t>
            </a:r>
            <a:r>
              <a:rPr lang="ru-RU" sz="4800" dirty="0" smtClean="0">
                <a:latin typeface="Corbel" pitchFamily="34" charset="0"/>
              </a:rPr>
              <a:t>Нападки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7036" y="1772816"/>
            <a:ext cx="4038600" cy="4623816"/>
          </a:xfrm>
        </p:spPr>
        <p:txBody>
          <a:bodyPr>
            <a:normAutofit/>
          </a:bodyPr>
          <a:lstStyle/>
          <a:p>
            <a:r>
              <a:rPr lang="uk-UA" noProof="1">
                <a:latin typeface="Corbel" pitchFamily="34" charset="0"/>
              </a:rPr>
              <a:t>Як зрозуміло з назви, це поширення неправдивої, образливої інформації. Це можуть бути пісні, текстові повідомлення, фото, які часто мають сексуальний характер.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dirty="0">
                <a:latin typeface="Corbel" pitchFamily="34" charset="0"/>
              </a:rPr>
              <a:t>Тип 3: Наклеп</a:t>
            </a:r>
            <a:br>
              <a:rPr lang="ru-RU" sz="4800" dirty="0">
                <a:latin typeface="Corbel" pitchFamily="34" charset="0"/>
              </a:rPr>
            </a:br>
            <a:endParaRPr lang="uk-UA" dirty="0"/>
          </a:p>
        </p:txBody>
      </p:sp>
      <p:pic>
        <p:nvPicPr>
          <p:cNvPr id="2050" name="Picture 2" descr="інтернет тролінг і Кібербулінгу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1606" y="2613217"/>
            <a:ext cx="4336592" cy="288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uk-UA" sz="2000" noProof="1">
                <a:latin typeface="Corbel" pitchFamily="34" charset="0"/>
              </a:rPr>
              <a:t>небезпечне віртуальне «бикованіе», яке також має на увазі перевтілення в певну особистість. Переслідувач використовує дані жертви (логіни, паролі до акаунтів в мережах, блогах) з метою здійснення від її імені негативної комунікації. Тобто людина (жертва) і не підозрює, що розсилає образливі повідомлення або веде листування</a:t>
            </a:r>
            <a:endParaRPr lang="uk-UA" sz="20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latin typeface="Corbel" pitchFamily="34" charset="0"/>
              </a:rPr>
              <a:t>Тип 4: </a:t>
            </a:r>
            <a:r>
              <a:rPr lang="ru-RU" sz="4800" dirty="0" smtClean="0">
                <a:latin typeface="Corbel" pitchFamily="34" charset="0"/>
              </a:rPr>
              <a:t>Самозванство</a:t>
            </a:r>
            <a:endParaRPr lang="uk-UA" dirty="0"/>
          </a:p>
        </p:txBody>
      </p:sp>
      <p:pic>
        <p:nvPicPr>
          <p:cNvPr id="3074" name="Picture 2" descr="luadaotrutuyen_e2a4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" b="100000" l="1000" r="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978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400" noProof="1">
                <a:latin typeface="Corbel" pitchFamily="34" charset="0"/>
              </a:rPr>
              <a:t>Це виманювання переслідувачем будь-якої конфіденційної інформації жертви і використання її для своїх цілей (публікація в Інтернеті, передача третім особам</a:t>
            </a:r>
            <a:r>
              <a:rPr lang="uk-UA" sz="2400" noProof="1" smtClean="0">
                <a:latin typeface="Corbel" pitchFamily="34" charset="0"/>
              </a:rPr>
              <a:t>).</a:t>
            </a:r>
            <a:endParaRPr lang="uk-UA" sz="2400" noProof="1">
              <a:latin typeface="Corbe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>
                <a:latin typeface="Corbel" pitchFamily="34" charset="0"/>
              </a:rPr>
              <a:t>Тип 5: </a:t>
            </a:r>
            <a:r>
              <a:rPr lang="uk-UA" sz="4800" dirty="0" smtClean="0">
                <a:latin typeface="Corbel" pitchFamily="34" charset="0"/>
              </a:rPr>
              <a:t>Обдурювання</a:t>
            </a:r>
            <a:endParaRPr lang="uk-UA" dirty="0"/>
          </a:p>
        </p:txBody>
      </p:sp>
      <p:pic>
        <p:nvPicPr>
          <p:cNvPr id="4098" name="Picture 2" descr="https://sites.google.com/site/iktseminary/_/rsrc/1267194246050/home/security/bezpecnijinternetbatkibudtepilni/photopredator.jpg?height=200&amp;width=12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276872"/>
            <a:ext cx="2016224" cy="313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sz="2400" noProof="1">
                <a:latin typeface="Corbel" pitchFamily="34" charset="0"/>
              </a:rPr>
              <a:t>Будь-яка людина рано чи пізно хоче бути включеним в якусь групу. Виключення з неї сприймається дуже гостро, болісно. У дитини падає самооцінка, руйнується його нормальний емоційний фон</a:t>
            </a:r>
            <a:r>
              <a:rPr lang="uk-UA" noProof="1">
                <a:latin typeface="Corbel" pitchFamily="34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noProof="1">
                <a:latin typeface="Corbel" pitchFamily="34" charset="0"/>
              </a:rPr>
              <a:t>Тип 6: </a:t>
            </a:r>
            <a:r>
              <a:rPr lang="uk-UA" sz="4800" noProof="1" smtClean="0">
                <a:latin typeface="Corbel" pitchFamily="34" charset="0"/>
              </a:rPr>
              <a:t>Відчуження</a:t>
            </a:r>
            <a:endParaRPr lang="uk-UA" dirty="0"/>
          </a:p>
        </p:txBody>
      </p:sp>
      <p:pic>
        <p:nvPicPr>
          <p:cNvPr id="5122" name="Picture 2" descr="https://sites.google.com/site/iktseminary/_/rsrc/1267194245931/home/security/bezpecnijinternetbatkibudtepilni/mobbing.jpg?height=197&amp;width=32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420888"/>
            <a:ext cx="3749030" cy="274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107</TotalTime>
  <Words>477</Words>
  <Application>Microsoft Office PowerPoint</Application>
  <PresentationFormat>Экран (4:3)</PresentationFormat>
  <Paragraphs>32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Горизонт</vt:lpstr>
      <vt:lpstr>Слайд 1</vt:lpstr>
      <vt:lpstr>Що ж це таке Кібербулінгу? </vt:lpstr>
      <vt:lpstr>Слайд 3</vt:lpstr>
      <vt:lpstr>Тип 1: Перепалка</vt:lpstr>
      <vt:lpstr>Тип 2: Нападки</vt:lpstr>
      <vt:lpstr>Тип 3: Наклеп </vt:lpstr>
      <vt:lpstr>Тип 4: Самозванство</vt:lpstr>
      <vt:lpstr>Тип 5: Обдурювання</vt:lpstr>
      <vt:lpstr>Тип 6: Відчуження</vt:lpstr>
      <vt:lpstr>Тип 7: Кіберпереслідування</vt:lpstr>
      <vt:lpstr>Профілактика та запобігання Кібербулінгу</vt:lpstr>
      <vt:lpstr>Як подолати проблему, якщо це трапилося?</vt:lpstr>
      <vt:lpstr>Буллінг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Alex Tolkien</cp:lastModifiedBy>
  <cp:revision>22</cp:revision>
  <dcterms:created xsi:type="dcterms:W3CDTF">2016-01-29T19:17:53Z</dcterms:created>
  <dcterms:modified xsi:type="dcterms:W3CDTF">2022-10-31T03:40:09Z</dcterms:modified>
</cp:coreProperties>
</file>