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uk-UA" sz="1800" b="0" strike="noStrike" spc="-1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C8AD1386-B2B4-4C92-A039-00DE8BAA1C02}" type="slidenum">
              <a:rPr lang="en-US" sz="1400" b="0" strike="noStrike" spc="-1">
                <a:latin typeface="Times New Roman"/>
              </a:rPr>
              <a:pPr algn="r"/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98" name="Номер слайда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06042C63-9BFF-4084-9FDF-A0A79C7C54CD}" type="slidenum">
              <a:rPr lang="uk-UA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uk-UA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7243A607-2867-4CCB-A3EA-4F9DB3252FE0}" type="datetime">
              <a:rPr lang="uk-UA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31.10.2022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BF40C13-4A09-4E54-B641-1DF5B82301F8}" type="slidenum">
              <a:rPr lang="uk-UA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uk-UA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  <a:endParaRPr lang="uk-UA" sz="3200" b="0" strike="noStrike" spc="-1">
              <a:solidFill>
                <a:srgbClr val="000000"/>
              </a:solidFill>
              <a:latin typeface="Calibri"/>
            </a:endParaRP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  <a:endParaRPr lang="uk-UA" sz="24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lang="uk-UA" sz="20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  <a:endParaRPr lang="uk-UA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C15212C7-89A7-404A-87A1-A4EF4665BA65}" type="datetime">
              <a:rPr lang="uk-UA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31.10.2022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79C2308-34A1-4EA0-8F9F-4297773748F4}" type="slidenum">
              <a:rPr lang="uk-UA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mon.us20.list-manage.com/track/click?u=dfd5553f7eca49c6470a38bc4&amp;id=b36fc8583e&amp;e=0473852f28" TargetMode="External"/><Relationship Id="rId4" Type="http://schemas.openxmlformats.org/officeDocument/2006/relationships/hyperlink" Target="https://mon.us20.list-manage.com/track/click?u=dfd5553f7eca49c6470a38bc4&amp;id=81e4d3d072&amp;e=0473852f28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2.wdp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Подзаголовок 2"/>
          <p:cNvSpPr txBox="1"/>
          <p:nvPr/>
        </p:nvSpPr>
        <p:spPr>
          <a:xfrm>
            <a:off x="1343160" y="6165360"/>
            <a:ext cx="7533360" cy="4716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uk-UA" sz="2000" b="0" i="1" strike="noStrike" spc="-1">
                <a:solidFill>
                  <a:srgbClr val="808080"/>
                </a:solidFill>
                <a:latin typeface="Calibri"/>
              </a:rPr>
              <a:t>Просвітницька година для здобувачів освіти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89" name="Picture 3" descr="D:\Мои документы\Кібербулінг\Кібербулінг_ЮНІСЕФ.png"/>
          <p:cNvPicPr/>
          <p:nvPr/>
        </p:nvPicPr>
        <p:blipFill>
          <a:blip r:embed="rId2" cstate="email"/>
          <a:stretch/>
        </p:blipFill>
        <p:spPr>
          <a:xfrm>
            <a:off x="30600" y="5315400"/>
            <a:ext cx="1556280" cy="15562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90" name="Picture 6"/>
          <p:cNvPicPr/>
          <p:nvPr/>
        </p:nvPicPr>
        <p:blipFill>
          <a:blip r:embed="rId3" cstate="email"/>
          <a:stretch/>
        </p:blipFill>
        <p:spPr>
          <a:xfrm>
            <a:off x="-108360" y="-202680"/>
            <a:ext cx="5400360" cy="3003480"/>
          </a:xfrm>
          <a:prstGeom prst="rect">
            <a:avLst/>
          </a:prstGeom>
          <a:ln w="0">
            <a:noFill/>
          </a:ln>
        </p:spPr>
      </p:pic>
      <p:pic>
        <p:nvPicPr>
          <p:cNvPr id="91" name="Picture 7"/>
          <p:cNvPicPr/>
          <p:nvPr/>
        </p:nvPicPr>
        <p:blipFill>
          <a:blip r:embed="rId4" cstate="email"/>
          <a:srcRect/>
          <a:stretch/>
        </p:blipFill>
        <p:spPr>
          <a:xfrm>
            <a:off x="5089320" y="-39960"/>
            <a:ext cx="4054320" cy="2820240"/>
          </a:xfrm>
          <a:prstGeom prst="rect">
            <a:avLst/>
          </a:prstGeom>
          <a:ln w="0">
            <a:noFill/>
          </a:ln>
        </p:spPr>
      </p:pic>
      <p:pic>
        <p:nvPicPr>
          <p:cNvPr id="92" name="Picture 5"/>
          <p:cNvPicPr/>
          <p:nvPr/>
        </p:nvPicPr>
        <p:blipFill>
          <a:blip r:embed="rId5" cstate="email"/>
          <a:stretch/>
        </p:blipFill>
        <p:spPr>
          <a:xfrm>
            <a:off x="38880" y="1971000"/>
            <a:ext cx="4067640" cy="3041640"/>
          </a:xfrm>
          <a:prstGeom prst="rect">
            <a:avLst/>
          </a:prstGeom>
          <a:ln w="0">
            <a:noFill/>
          </a:ln>
        </p:spPr>
      </p:pic>
      <p:pic>
        <p:nvPicPr>
          <p:cNvPr id="93" name="Picture 4" descr="D:\Мои документы\Кібербулінг\images.png"/>
          <p:cNvPicPr/>
          <p:nvPr/>
        </p:nvPicPr>
        <p:blipFill>
          <a:blip r:embed="rId6" cstate="email"/>
          <a:stretch/>
        </p:blipFill>
        <p:spPr>
          <a:xfrm>
            <a:off x="7380360" y="2658240"/>
            <a:ext cx="1846800" cy="2462400"/>
          </a:xfrm>
          <a:prstGeom prst="rect">
            <a:avLst/>
          </a:prstGeom>
          <a:ln w="0">
            <a:noFill/>
          </a:ln>
          <a:effectLst>
            <a:softEdge rad="317520"/>
          </a:effectLst>
        </p:spPr>
      </p:pic>
      <p:pic>
        <p:nvPicPr>
          <p:cNvPr id="94" name="Picture 4"/>
          <p:cNvPicPr/>
          <p:nvPr/>
        </p:nvPicPr>
        <p:blipFill>
          <a:blip r:embed="rId7" cstate="email"/>
          <a:stretch/>
        </p:blipFill>
        <p:spPr>
          <a:xfrm>
            <a:off x="2934720" y="1850400"/>
            <a:ext cx="3983040" cy="2889360"/>
          </a:xfrm>
          <a:prstGeom prst="rect">
            <a:avLst/>
          </a:prstGeom>
          <a:ln w="0">
            <a:noFill/>
          </a:ln>
        </p:spPr>
      </p:pic>
      <p:pic>
        <p:nvPicPr>
          <p:cNvPr id="95" name="Picture 5" descr="D:\Мои документы\Кібербулінг\imagesкнгшл.png"/>
          <p:cNvPicPr/>
          <p:nvPr/>
        </p:nvPicPr>
        <p:blipFill>
          <a:blip r:embed="rId8" cstate="email"/>
          <a:stretch/>
        </p:blipFill>
        <p:spPr>
          <a:xfrm>
            <a:off x="5993640" y="2086560"/>
            <a:ext cx="2245320" cy="2417040"/>
          </a:xfrm>
          <a:prstGeom prst="rect">
            <a:avLst/>
          </a:prstGeom>
          <a:ln w="0">
            <a:noFill/>
          </a:ln>
          <a:effectLst>
            <a:softEdge rad="317520"/>
          </a:effectLst>
        </p:spPr>
      </p:pic>
      <p:sp>
        <p:nvSpPr>
          <p:cNvPr id="96" name="Прямоугольник 3"/>
          <p:cNvSpPr/>
          <p:nvPr/>
        </p:nvSpPr>
        <p:spPr>
          <a:xfrm>
            <a:off x="1622880" y="4438080"/>
            <a:ext cx="6986520" cy="1737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</a:bodyPr>
          <a:lstStyle/>
          <a:p>
            <a:pPr algn="ctr">
              <a:lnSpc>
                <a:spcPct val="100000"/>
              </a:lnSpc>
            </a:pPr>
            <a:r>
              <a:rPr lang="uk-UA" sz="5400" b="1" strike="noStrike" spc="49">
                <a:solidFill>
                  <a:srgbClr val="FF0000"/>
                </a:solidFill>
                <a:latin typeface="Arial Black"/>
              </a:rPr>
              <a:t>Кібербулінг – </a:t>
            </a:r>
            <a:endParaRPr lang="en-US" sz="5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5400" b="1" strike="noStrike" spc="49">
                <a:solidFill>
                  <a:srgbClr val="FF0000"/>
                </a:solidFill>
                <a:latin typeface="Arial Black"/>
              </a:rPr>
              <a:t>зупинимо разом!</a:t>
            </a:r>
            <a:endParaRPr lang="en-US" sz="5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2" descr="D:\Мои документы\Кібербулінг\заставка.png"/>
          <p:cNvPicPr/>
          <p:nvPr/>
        </p:nvPicPr>
        <p:blipFill>
          <a:blip r:embed="rId2" cstate="email"/>
          <a:stretch/>
        </p:blipFill>
        <p:spPr>
          <a:xfrm>
            <a:off x="0" y="2794320"/>
            <a:ext cx="2964240" cy="4032000"/>
          </a:xfrm>
          <a:prstGeom prst="rect">
            <a:avLst/>
          </a:prstGeom>
          <a:ln w="0">
            <a:noFill/>
          </a:ln>
        </p:spPr>
      </p:pic>
      <p:sp>
        <p:nvSpPr>
          <p:cNvPr id="125" name="Picture 2"/>
          <p:cNvSpPr/>
          <p:nvPr/>
        </p:nvSpPr>
        <p:spPr>
          <a:xfrm flipH="1">
            <a:off x="7388640" y="0"/>
            <a:ext cx="1754280" cy="1353240"/>
          </a:xfrm>
          <a:prstGeom prst="ellipse">
            <a:avLst/>
          </a:prstGeom>
          <a:blipFill rotWithShape="0">
            <a:blip r:embed="rId3" cstate="email"/>
            <a:stretch/>
          </a:blipFill>
          <a:ln w="0">
            <a:noFill/>
          </a:ln>
          <a:effectLst>
            <a:softEdge rad="11268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Picture 2"/>
          <p:cNvSpPr/>
          <p:nvPr/>
        </p:nvSpPr>
        <p:spPr>
          <a:xfrm>
            <a:off x="0" y="-11160"/>
            <a:ext cx="1694520" cy="1353240"/>
          </a:xfrm>
          <a:prstGeom prst="ellipse">
            <a:avLst/>
          </a:prstGeom>
          <a:blipFill rotWithShape="0">
            <a:blip r:embed="rId4" cstate="email"/>
            <a:stretch/>
          </a:blipFill>
          <a:ln w="0">
            <a:noFill/>
          </a:ln>
          <a:effectLst>
            <a:softEdge rad="11268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Объект 2"/>
          <p:cNvSpPr txBox="1"/>
          <p:nvPr/>
        </p:nvSpPr>
        <p:spPr>
          <a:xfrm>
            <a:off x="179640" y="188640"/>
            <a:ext cx="8784720" cy="666900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31000"/>
          </a:bodyPr>
          <a:lstStyle/>
          <a:p>
            <a:pPr marL="302040" algn="ctr">
              <a:lnSpc>
                <a:spcPct val="100000"/>
              </a:lnSpc>
              <a:spcBef>
                <a:spcPts val="660"/>
              </a:spcBef>
              <a:tabLst>
                <a:tab pos="0" algn="l"/>
              </a:tabLst>
            </a:pPr>
            <a:r>
              <a:rPr lang="uk-UA" sz="3300" b="0" strike="noStrike" spc="-1">
                <a:solidFill>
                  <a:srgbClr val="000000"/>
                </a:solidFill>
                <a:latin typeface="Calibri"/>
              </a:rPr>
              <a:t>	</a:t>
            </a:r>
            <a:r>
              <a:rPr lang="uk-UA" sz="3300" b="0" strike="noStrike" spc="-1">
                <a:solidFill>
                  <a:srgbClr val="000099"/>
                </a:solidFill>
                <a:latin typeface="Arial Black"/>
              </a:rPr>
              <a:t>Якщо ви думаєте, </a:t>
            </a:r>
            <a:endParaRPr lang="uk-UA" sz="3300" b="0" strike="noStrike" spc="-1">
              <a:solidFill>
                <a:srgbClr val="000000"/>
              </a:solidFill>
              <a:latin typeface="Calibri"/>
            </a:endParaRPr>
          </a:p>
          <a:p>
            <a:pPr marL="302040" algn="ctr">
              <a:lnSpc>
                <a:spcPct val="100000"/>
              </a:lnSpc>
              <a:spcBef>
                <a:spcPts val="660"/>
              </a:spcBef>
              <a:tabLst>
                <a:tab pos="0" algn="l"/>
              </a:tabLst>
            </a:pPr>
            <a:r>
              <a:rPr lang="uk-UA" sz="3300" b="0" strike="noStrike" spc="-1">
                <a:solidFill>
                  <a:srgbClr val="000099"/>
                </a:solidFill>
                <a:latin typeface="Arial Black"/>
              </a:rPr>
              <a:t>що відчуваєте булінг, перший крок – </a:t>
            </a:r>
            <a:endParaRPr lang="uk-UA" sz="3300" b="0" strike="noStrike" spc="-1">
              <a:solidFill>
                <a:srgbClr val="000000"/>
              </a:solidFill>
              <a:latin typeface="Calibri"/>
            </a:endParaRPr>
          </a:p>
          <a:p>
            <a:pPr marL="302040" algn="ctr">
              <a:lnSpc>
                <a:spcPct val="100000"/>
              </a:lnSpc>
              <a:spcBef>
                <a:spcPts val="660"/>
              </a:spcBef>
              <a:tabLst>
                <a:tab pos="0" algn="l"/>
              </a:tabLst>
            </a:pPr>
            <a:r>
              <a:rPr lang="uk-UA" sz="3300" b="0" strike="noStrike" spc="-1">
                <a:solidFill>
                  <a:srgbClr val="000099"/>
                </a:solidFill>
                <a:latin typeface="Arial Black"/>
              </a:rPr>
              <a:t>це</a:t>
            </a:r>
            <a:endParaRPr lang="uk-UA" sz="3300" b="0" strike="noStrike" spc="-1">
              <a:solidFill>
                <a:srgbClr val="000000"/>
              </a:solidFill>
              <a:latin typeface="Calibri"/>
            </a:endParaRPr>
          </a:p>
          <a:p>
            <a:pPr marL="302040" algn="ctr">
              <a:lnSpc>
                <a:spcPct val="100000"/>
              </a:lnSpc>
              <a:spcBef>
                <a:spcPts val="921"/>
              </a:spcBef>
              <a:tabLst>
                <a:tab pos="0" algn="l"/>
              </a:tabLst>
            </a:pPr>
            <a:r>
              <a:rPr lang="uk-UA" sz="3300" b="0" strike="noStrike" spc="-1">
                <a:solidFill>
                  <a:srgbClr val="000099"/>
                </a:solidFill>
                <a:latin typeface="Arial Black"/>
              </a:rPr>
              <a:t> </a:t>
            </a:r>
            <a:r>
              <a:rPr lang="uk-UA" sz="4600" b="0" strike="noStrike" spc="-1">
                <a:solidFill>
                  <a:srgbClr val="C00000"/>
                </a:solidFill>
                <a:latin typeface="Arial Black"/>
              </a:rPr>
              <a:t>ЗВЕРНУТИСЯ ЗА ДОПОМОГОЮ </a:t>
            </a:r>
            <a:endParaRPr lang="uk-UA" sz="4600" b="0" strike="noStrike" spc="-1">
              <a:solidFill>
                <a:srgbClr val="000000"/>
              </a:solidFill>
              <a:latin typeface="Calibri"/>
            </a:endParaRPr>
          </a:p>
          <a:p>
            <a:pPr marL="302040" algn="r">
              <a:lnSpc>
                <a:spcPct val="100000"/>
              </a:lnSpc>
              <a:spcBef>
                <a:spcPts val="660"/>
              </a:spcBef>
              <a:tabLst>
                <a:tab pos="0" algn="l"/>
              </a:tabLst>
            </a:pPr>
            <a:r>
              <a:rPr lang="uk-UA" sz="3300" b="0" strike="noStrike" spc="-1">
                <a:solidFill>
                  <a:srgbClr val="000099"/>
                </a:solidFill>
                <a:latin typeface="Arial Black"/>
              </a:rPr>
              <a:t>до когось, кому ви довіряєте, наприклад, до ваших батьків, близького члена сім’ї чи іншого дорослого, якому ви довіряєте.</a:t>
            </a:r>
            <a:endParaRPr lang="uk-UA" sz="3300" b="0" strike="noStrike" spc="-1">
              <a:solidFill>
                <a:srgbClr val="000000"/>
              </a:solidFill>
              <a:latin typeface="Calibri"/>
            </a:endParaRPr>
          </a:p>
          <a:p>
            <a:pPr marL="302040" algn="r">
              <a:lnSpc>
                <a:spcPct val="100000"/>
              </a:lnSpc>
              <a:spcBef>
                <a:spcPts val="660"/>
              </a:spcBef>
              <a:tabLst>
                <a:tab pos="0" algn="l"/>
              </a:tabLst>
            </a:pPr>
            <a:r>
              <a:rPr lang="uk-UA" sz="3300" b="0" strike="noStrike" spc="-1">
                <a:solidFill>
                  <a:srgbClr val="000099"/>
                </a:solidFill>
                <a:latin typeface="Arial Black"/>
              </a:rPr>
              <a:t>	У своєму закладі освіти ви можете звернутися до психолога, </a:t>
            </a:r>
            <a:endParaRPr lang="uk-UA" sz="3300" b="0" strike="noStrike" spc="-1">
              <a:solidFill>
                <a:srgbClr val="000000"/>
              </a:solidFill>
              <a:latin typeface="Calibri"/>
            </a:endParaRPr>
          </a:p>
          <a:p>
            <a:pPr marL="302040" algn="r">
              <a:lnSpc>
                <a:spcPct val="100000"/>
              </a:lnSpc>
              <a:spcBef>
                <a:spcPts val="660"/>
              </a:spcBef>
              <a:tabLst>
                <a:tab pos="0" algn="l"/>
              </a:tabLst>
            </a:pPr>
            <a:r>
              <a:rPr lang="uk-UA" sz="3300" b="0" strike="noStrike" spc="-1">
                <a:solidFill>
                  <a:srgbClr val="000099"/>
                </a:solidFill>
                <a:latin typeface="Arial Black"/>
              </a:rPr>
              <a:t>класного керівника, майстра в/н, улюбленого викладача і т. д.</a:t>
            </a:r>
            <a:endParaRPr lang="uk-UA" sz="3300" b="0" strike="noStrike" spc="-1">
              <a:solidFill>
                <a:srgbClr val="000000"/>
              </a:solidFill>
              <a:latin typeface="Calibri"/>
            </a:endParaRPr>
          </a:p>
          <a:p>
            <a:pPr marL="302040" algn="r">
              <a:lnSpc>
                <a:spcPct val="100000"/>
              </a:lnSpc>
              <a:spcBef>
                <a:spcPts val="660"/>
              </a:spcBef>
              <a:tabLst>
                <a:tab pos="0" algn="l"/>
              </a:tabLst>
            </a:pPr>
            <a:r>
              <a:rPr lang="uk-UA" sz="3300" b="0" strike="noStrike" spc="-1">
                <a:solidFill>
                  <a:srgbClr val="000099"/>
                </a:solidFill>
                <a:latin typeface="Arial Black"/>
              </a:rPr>
              <a:t>	А якщо вам не зручно спілкуватися </a:t>
            </a:r>
            <a:endParaRPr lang="uk-UA" sz="3300" b="0" strike="noStrike" spc="-1">
              <a:solidFill>
                <a:srgbClr val="000000"/>
              </a:solidFill>
              <a:latin typeface="Calibri"/>
            </a:endParaRPr>
          </a:p>
          <a:p>
            <a:pPr marL="302040" algn="r">
              <a:lnSpc>
                <a:spcPct val="100000"/>
              </a:lnSpc>
              <a:spcBef>
                <a:spcPts val="660"/>
              </a:spcBef>
              <a:tabLst>
                <a:tab pos="0" algn="l"/>
              </a:tabLst>
            </a:pPr>
            <a:r>
              <a:rPr lang="uk-UA" sz="3300" b="0" strike="noStrike" spc="-1">
                <a:solidFill>
                  <a:srgbClr val="000099"/>
                </a:solidFill>
                <a:latin typeface="Arial Black"/>
              </a:rPr>
              <a:t>з кимось, кого ви знаєте, </a:t>
            </a:r>
            <a:endParaRPr lang="uk-UA" sz="3300" b="0" strike="noStrike" spc="-1">
              <a:solidFill>
                <a:srgbClr val="000000"/>
              </a:solidFill>
              <a:latin typeface="Calibri"/>
            </a:endParaRPr>
          </a:p>
          <a:p>
            <a:pPr marL="302040" algn="r">
              <a:lnSpc>
                <a:spcPct val="100000"/>
              </a:lnSpc>
              <a:spcBef>
                <a:spcPts val="660"/>
              </a:spcBef>
              <a:tabLst>
                <a:tab pos="0" algn="l"/>
              </a:tabLst>
            </a:pPr>
            <a:r>
              <a:rPr lang="uk-UA" sz="3300" b="0" strike="noStrike" spc="-1">
                <a:solidFill>
                  <a:srgbClr val="000099"/>
                </a:solidFill>
                <a:latin typeface="Arial Black"/>
              </a:rPr>
              <a:t>звертайтеся на </a:t>
            </a:r>
            <a:endParaRPr lang="uk-UA" sz="3300" b="0" strike="noStrike" spc="-1">
              <a:solidFill>
                <a:srgbClr val="000000"/>
              </a:solidFill>
              <a:latin typeface="Calibri"/>
            </a:endParaRPr>
          </a:p>
          <a:p>
            <a:pPr marL="302040" algn="ctr">
              <a:lnSpc>
                <a:spcPct val="100000"/>
              </a:lnSpc>
              <a:spcBef>
                <a:spcPts val="921"/>
              </a:spcBef>
              <a:tabLst>
                <a:tab pos="0" algn="l"/>
              </a:tabLst>
            </a:pPr>
            <a:r>
              <a:rPr lang="uk-UA" sz="4600" b="0" strike="noStrike" spc="-1">
                <a:solidFill>
                  <a:srgbClr val="C00000"/>
                </a:solidFill>
                <a:latin typeface="Arial Black"/>
              </a:rPr>
              <a:t>	ГАРЯЧУ ЛІНІЮ, </a:t>
            </a:r>
            <a:endParaRPr lang="uk-UA" sz="4600" b="0" strike="noStrike" spc="-1">
              <a:solidFill>
                <a:srgbClr val="000000"/>
              </a:solidFill>
              <a:latin typeface="Calibri"/>
            </a:endParaRPr>
          </a:p>
          <a:p>
            <a:pPr marL="266760" algn="r">
              <a:lnSpc>
                <a:spcPct val="100000"/>
              </a:lnSpc>
              <a:spcBef>
                <a:spcPts val="680"/>
              </a:spcBef>
              <a:tabLst>
                <a:tab pos="0" algn="l"/>
              </a:tabLst>
            </a:pPr>
            <a:r>
              <a:rPr lang="uk-UA" sz="3400" b="0" strike="noStrike" spc="-1">
                <a:solidFill>
                  <a:srgbClr val="000099"/>
                </a:solidFill>
                <a:latin typeface="Arial Black"/>
              </a:rPr>
              <a:t>щоб поговорити з професійним консультантом.</a:t>
            </a:r>
            <a:endParaRPr lang="uk-UA" sz="3400" b="0" strike="noStrike" spc="-1">
              <a:solidFill>
                <a:srgbClr val="000000"/>
              </a:solidFill>
              <a:latin typeface="Calibri"/>
            </a:endParaRPr>
          </a:p>
          <a:p>
            <a:pPr algn="r">
              <a:lnSpc>
                <a:spcPct val="100000"/>
              </a:lnSpc>
              <a:spcBef>
                <a:spcPts val="700"/>
              </a:spcBef>
              <a:tabLst>
                <a:tab pos="0" algn="l"/>
              </a:tabLst>
            </a:pPr>
            <a:endParaRPr lang="uk-UA" sz="3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uk-UA" sz="3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uk-UA" sz="3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Объект 3"/>
          <p:cNvPicPr/>
          <p:nvPr/>
        </p:nvPicPr>
        <p:blipFill>
          <a:blip r:embed="rId2" cstate="email"/>
          <a:srcRect/>
          <a:stretch/>
        </p:blipFill>
        <p:spPr>
          <a:xfrm>
            <a:off x="395640" y="34200"/>
            <a:ext cx="3080880" cy="6741000"/>
          </a:xfrm>
          <a:prstGeom prst="rect">
            <a:avLst/>
          </a:prstGeom>
          <a:ln w="0">
            <a:noFill/>
          </a:ln>
        </p:spPr>
      </p:pic>
      <p:sp>
        <p:nvSpPr>
          <p:cNvPr id="129" name="Прямоугольник 4"/>
          <p:cNvSpPr/>
          <p:nvPr/>
        </p:nvSpPr>
        <p:spPr>
          <a:xfrm>
            <a:off x="3736440" y="260640"/>
            <a:ext cx="5117040" cy="4904640"/>
          </a:xfrm>
          <a:prstGeom prst="rect">
            <a:avLst/>
          </a:prstGeom>
          <a:solidFill>
            <a:srgbClr val="CCEC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800" b="0" strike="noStrike" spc="-1">
                <a:solidFill>
                  <a:srgbClr val="AD1725"/>
                </a:solidFill>
                <a:latin typeface="Arial Black"/>
              </a:rPr>
              <a:t>Телефонуй </a:t>
            </a:r>
            <a:endParaRPr lang="en-US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2800" b="0" strike="noStrike" spc="-1">
                <a:solidFill>
                  <a:srgbClr val="AD1725"/>
                </a:solidFill>
                <a:latin typeface="Arial Black"/>
              </a:rPr>
              <a:t>на «гарячу» </a:t>
            </a:r>
            <a:endParaRPr lang="en-US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2800" b="0" strike="noStrike" spc="-1">
                <a:solidFill>
                  <a:srgbClr val="AD1725"/>
                </a:solidFill>
                <a:latin typeface="Arial Black"/>
              </a:rPr>
              <a:t>національну </a:t>
            </a:r>
            <a:endParaRPr lang="en-US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2800" b="0" strike="noStrike" spc="-1">
                <a:solidFill>
                  <a:srgbClr val="AD1725"/>
                </a:solidFill>
                <a:latin typeface="Arial Black"/>
              </a:rPr>
              <a:t>лінію:</a:t>
            </a:r>
            <a:endParaRPr lang="en-US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4400" b="0" strike="noStrike" spc="-1">
                <a:solidFill>
                  <a:srgbClr val="C00000"/>
                </a:solidFill>
                <a:latin typeface="Arial Black"/>
              </a:rPr>
              <a:t>0 800 500 225</a:t>
            </a:r>
            <a:endParaRPr lang="en-US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2800" b="0" strike="noStrike" spc="-1">
                <a:solidFill>
                  <a:srgbClr val="000099"/>
                </a:solidFill>
                <a:latin typeface="Arial Black"/>
              </a:rPr>
              <a:t>або</a:t>
            </a:r>
            <a:endParaRPr lang="en-US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4400" b="0" strike="noStrike" spc="-1">
                <a:solidFill>
                  <a:srgbClr val="C00000"/>
                </a:solidFill>
                <a:latin typeface="Arial Black"/>
              </a:rPr>
              <a:t>116 111</a:t>
            </a:r>
            <a:endParaRPr lang="en-US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2800" b="0" strike="noStrike" spc="-1">
                <a:solidFill>
                  <a:srgbClr val="000099"/>
                </a:solidFill>
                <a:latin typeface="Arial Black"/>
              </a:rPr>
              <a:t>з</a:t>
            </a:r>
            <a:r>
              <a:rPr lang="uk-UA" sz="2800" b="0" strike="noStrike" spc="-1">
                <a:solidFill>
                  <a:srgbClr val="C00000"/>
                </a:solidFill>
                <a:latin typeface="Arial Black"/>
              </a:rPr>
              <a:t> 12.00 </a:t>
            </a:r>
            <a:r>
              <a:rPr lang="uk-UA" sz="2800" b="0" strike="noStrike" spc="-1">
                <a:solidFill>
                  <a:srgbClr val="000099"/>
                </a:solidFill>
                <a:latin typeface="Arial Black"/>
              </a:rPr>
              <a:t>до</a:t>
            </a:r>
            <a:r>
              <a:rPr lang="uk-UA" sz="2800" b="0" strike="noStrike" spc="-1">
                <a:solidFill>
                  <a:srgbClr val="C00000"/>
                </a:solidFill>
                <a:latin typeface="Arial Black"/>
              </a:rPr>
              <a:t> 16.00</a:t>
            </a:r>
            <a:r>
              <a:rPr lang="en-US" sz="2800" b="0" strike="noStrike" spc="-1">
                <a:solidFill>
                  <a:srgbClr val="C00000"/>
                </a:solidFill>
                <a:latin typeface="Arial Black"/>
              </a:rPr>
              <a:t> </a:t>
            </a:r>
            <a:r>
              <a:rPr lang="uk-UA" sz="2800" b="0" strike="noStrike" spc="-1">
                <a:solidFill>
                  <a:srgbClr val="000099"/>
                </a:solidFill>
                <a:latin typeface="Arial Black"/>
              </a:rPr>
              <a:t>год.</a:t>
            </a:r>
            <a:endParaRPr lang="en-US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800" b="0" strike="noStrike" spc="-1">
              <a:latin typeface="Arial"/>
            </a:endParaRPr>
          </a:p>
        </p:txBody>
      </p:sp>
      <p:sp>
        <p:nvSpPr>
          <p:cNvPr id="130" name="Picture 3"/>
          <p:cNvSpPr/>
          <p:nvPr/>
        </p:nvSpPr>
        <p:spPr>
          <a:xfrm>
            <a:off x="5042160" y="4645440"/>
            <a:ext cx="2769840" cy="2212200"/>
          </a:xfrm>
          <a:prstGeom prst="ellipse">
            <a:avLst/>
          </a:prstGeom>
          <a:blipFill rotWithShape="0">
            <a:blip r:embed="rId3" cstate="email"/>
            <a:stretch/>
          </a:blipFill>
          <a:ln w="0">
            <a:noFill/>
          </a:ln>
          <a:effectLst>
            <a:softEdge rad="11268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Заголовок 2"/>
          <p:cNvSpPr txBox="1"/>
          <p:nvPr/>
        </p:nvSpPr>
        <p:spPr>
          <a:xfrm>
            <a:off x="395640" y="116640"/>
            <a:ext cx="8229240" cy="249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34000"/>
          </a:bodyPr>
          <a:lstStyle/>
          <a:p>
            <a:pPr algn="ctr">
              <a:lnSpc>
                <a:spcPct val="100000"/>
              </a:lnSpc>
            </a:pPr>
            <a:r>
              <a:rPr lang="ru-RU" sz="2700" b="0" strike="noStrike" spc="-1">
                <a:solidFill>
                  <a:srgbClr val="000099"/>
                </a:solidFill>
                <a:latin typeface="Arial Black"/>
              </a:rPr>
              <a:t>Не зволікайте зі зверненням за юридичною допомогою до контакт-центру системи </a:t>
            </a:r>
            <a:r>
              <a:rPr lang="ru-RU" sz="2700" b="0" strike="noStrike" spc="-1">
                <a:solidFill>
                  <a:srgbClr val="FF9966"/>
                </a:solidFill>
                <a:latin typeface="Arial Black"/>
              </a:rPr>
              <a:t>безоплатної правової допомоги за номером: </a:t>
            </a:r>
            <a:r>
              <a:rPr lang="ru-RU" sz="5300" b="0" strike="noStrike" spc="-1">
                <a:solidFill>
                  <a:srgbClr val="C00000"/>
                </a:solidFill>
                <a:latin typeface="Arial Black"/>
              </a:rPr>
              <a:t>0 (800) 213 103, </a:t>
            </a:r>
            <a:r>
              <a:t/>
            </a:r>
            <a:br/>
            <a:r>
              <a:rPr lang="ru-RU" sz="2700" b="0" strike="noStrike" spc="-1">
                <a:solidFill>
                  <a:srgbClr val="FF9966"/>
                </a:solidFill>
                <a:latin typeface="Arial Black"/>
              </a:rPr>
              <a:t>цілодобово та безкоштовно в межах України.</a:t>
            </a:r>
            <a:r>
              <a:t/>
            </a:r>
            <a:br/>
            <a:endParaRPr lang="uk-UA" sz="2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Объект 1"/>
          <p:cNvSpPr txBox="1"/>
          <p:nvPr/>
        </p:nvSpPr>
        <p:spPr>
          <a:xfrm>
            <a:off x="119160" y="2349000"/>
            <a:ext cx="8844840" cy="44640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uk-UA" sz="1800" b="0" u="sng" strike="noStrike" spc="-1">
                <a:solidFill>
                  <a:srgbClr val="000099"/>
                </a:solidFill>
                <a:uFillTx/>
                <a:latin typeface="Arial Black"/>
              </a:rPr>
              <a:t>М</a:t>
            </a:r>
            <a:r>
              <a:rPr lang="ru-RU" sz="1800" b="0" u="sng" strike="noStrike" spc="-1">
                <a:solidFill>
                  <a:srgbClr val="000099"/>
                </a:solidFill>
                <a:uFillTx/>
                <a:latin typeface="Arial Black"/>
              </a:rPr>
              <a:t>ожна отримати такі послуги:</a:t>
            </a:r>
            <a:endParaRPr lang="uk-UA" sz="1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spcBef>
                <a:spcPts val="400"/>
              </a:spcBef>
              <a:buClr>
                <a:srgbClr val="000099"/>
              </a:buClr>
              <a:buFont typeface="Wingdings" charset="2"/>
              <a:buChar char=""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99"/>
                </a:solidFill>
                <a:latin typeface="Arial Black"/>
              </a:rPr>
              <a:t>- правові консультації;</a:t>
            </a:r>
            <a:endParaRPr lang="uk-UA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spcBef>
                <a:spcPts val="400"/>
              </a:spcBef>
              <a:buClr>
                <a:srgbClr val="000099"/>
              </a:buClr>
              <a:buFont typeface="Wingdings" charset="2"/>
              <a:buChar char=""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99"/>
                </a:solidFill>
                <a:latin typeface="Arial Black"/>
              </a:rPr>
              <a:t>- роз’яснення з питань отримання безоплатної правової допомоги; </a:t>
            </a:r>
            <a:endParaRPr lang="uk-UA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spcBef>
                <a:spcPts val="400"/>
              </a:spcBef>
              <a:buClr>
                <a:srgbClr val="000099"/>
              </a:buClr>
              <a:buFont typeface="Wingdings" charset="2"/>
              <a:buChar char=""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99"/>
                </a:solidFill>
                <a:latin typeface="Arial Black"/>
              </a:rPr>
              <a:t>- інформацію про гарячі телефонні лінії з питань надання соціальних послуг та захисту прав людини;</a:t>
            </a:r>
            <a:endParaRPr lang="uk-UA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spcBef>
                <a:spcPts val="400"/>
              </a:spcBef>
              <a:buClr>
                <a:srgbClr val="000099"/>
              </a:buClr>
              <a:buFont typeface="Wingdings" charset="2"/>
              <a:buChar char=""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99"/>
                </a:solidFill>
                <a:latin typeface="Arial Black"/>
              </a:rPr>
              <a:t>- поінформувати про випадки затримання осіб відповідно до кримінального процесуального законодавства та законодавства про адміністративні правопорушення для призначення таким особам адвоката за рахунок держави;</a:t>
            </a:r>
            <a:endParaRPr lang="uk-UA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spcBef>
                <a:spcPts val="400"/>
              </a:spcBef>
              <a:buClr>
                <a:srgbClr val="000099"/>
              </a:buClr>
              <a:buFont typeface="Wingdings" charset="2"/>
              <a:buChar char=""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99"/>
                </a:solidFill>
                <a:latin typeface="Arial Black"/>
              </a:rPr>
              <a:t>- зв'язатися з усіма центрами з надання безоплатної вторинної правової допомоги; </a:t>
            </a:r>
            <a:endParaRPr lang="uk-UA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2"/>
          <p:cNvPicPr/>
          <p:nvPr/>
        </p:nvPicPr>
        <p:blipFill>
          <a:blip r:embed="rId2" cstate="email"/>
          <a:stretch/>
        </p:blipFill>
        <p:spPr>
          <a:xfrm>
            <a:off x="3060000" y="4027320"/>
            <a:ext cx="5760360" cy="2520000"/>
          </a:xfrm>
          <a:prstGeom prst="rect">
            <a:avLst/>
          </a:prstGeom>
          <a:ln w="0">
            <a:noFill/>
          </a:ln>
        </p:spPr>
      </p:pic>
      <p:pic>
        <p:nvPicPr>
          <p:cNvPr id="134" name="Picture 3"/>
          <p:cNvPicPr/>
          <p:nvPr/>
        </p:nvPicPr>
        <p:blipFill>
          <a:blip r:embed="rId3" cstate="email"/>
          <a:stretch/>
        </p:blipFill>
        <p:spPr>
          <a:xfrm>
            <a:off x="61560" y="3717000"/>
            <a:ext cx="3140640" cy="3140640"/>
          </a:xfrm>
          <a:prstGeom prst="rect">
            <a:avLst/>
          </a:prstGeom>
          <a:ln w="0">
            <a:noFill/>
          </a:ln>
        </p:spPr>
      </p:pic>
      <p:sp>
        <p:nvSpPr>
          <p:cNvPr id="135" name="Прямоугольник 1"/>
          <p:cNvSpPr/>
          <p:nvPr/>
        </p:nvSpPr>
        <p:spPr>
          <a:xfrm>
            <a:off x="251640" y="264960"/>
            <a:ext cx="8640720" cy="3745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uk-UA" sz="2000" b="0" strike="noStrike" spc="-1">
                <a:solidFill>
                  <a:srgbClr val="000099"/>
                </a:solidFill>
                <a:latin typeface="Arial Black"/>
              </a:rPr>
              <a:t>	</a:t>
            </a:r>
            <a:r>
              <a:rPr lang="uk-UA" sz="2600" b="0" strike="noStrike" spc="-1">
                <a:solidFill>
                  <a:srgbClr val="000099"/>
                </a:solidFill>
                <a:latin typeface="Arial Black"/>
              </a:rPr>
              <a:t>Міністерство цифрової трансформації у співпраці з ЮНІСЕФ та за інформаційної підтримки МОН України, Координаційного центру з надання правової допомоги та Міністерства юстиції України випустило </a:t>
            </a:r>
            <a:endParaRPr lang="en-US" sz="2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3200" b="0" strike="noStrike" spc="-1">
                <a:solidFill>
                  <a:srgbClr val="C00000"/>
                </a:solidFill>
                <a:latin typeface="Arial Black"/>
              </a:rPr>
              <a:t>чат-бот «Кіберпес». </a:t>
            </a:r>
            <a:endParaRPr lang="en-US" sz="3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uk-UA" sz="2600" b="0" strike="noStrike" spc="-1">
                <a:solidFill>
                  <a:srgbClr val="000099"/>
                </a:solidFill>
                <a:latin typeface="Arial Black"/>
              </a:rPr>
              <a:t>	У чат-боті можна дізнатись про те, як діяти дітям, батькам і педагогам у випадку кібербулінгу.</a:t>
            </a:r>
            <a:endParaRPr lang="en-US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/>
          <p:cNvPicPr/>
          <p:nvPr/>
        </p:nvPicPr>
        <p:blipFill>
          <a:blip r:embed="rId2" cstate="email"/>
          <a:stretch/>
        </p:blipFill>
        <p:spPr>
          <a:xfrm flipH="1">
            <a:off x="-2520" y="3836880"/>
            <a:ext cx="2270520" cy="1447560"/>
          </a:xfrm>
          <a:prstGeom prst="rect">
            <a:avLst/>
          </a:prstGeom>
          <a:ln w="0">
            <a:noFill/>
          </a:ln>
        </p:spPr>
      </p:pic>
      <p:pic>
        <p:nvPicPr>
          <p:cNvPr id="137" name="Picture 2"/>
          <p:cNvPicPr/>
          <p:nvPr/>
        </p:nvPicPr>
        <p:blipFill>
          <a:blip r:embed="rId3" cstate="email"/>
          <a:stretch/>
        </p:blipFill>
        <p:spPr>
          <a:xfrm>
            <a:off x="0" y="5150880"/>
            <a:ext cx="2267640" cy="1686600"/>
          </a:xfrm>
          <a:prstGeom prst="rect">
            <a:avLst/>
          </a:prstGeom>
          <a:ln w="0">
            <a:noFill/>
          </a:ln>
        </p:spPr>
      </p:pic>
      <p:sp>
        <p:nvSpPr>
          <p:cNvPr id="138" name="Объект 1"/>
          <p:cNvSpPr txBox="1"/>
          <p:nvPr/>
        </p:nvSpPr>
        <p:spPr>
          <a:xfrm>
            <a:off x="2123640" y="2425680"/>
            <a:ext cx="6832080" cy="44121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53000"/>
          </a:bodyPr>
          <a:lstStyle/>
          <a:p>
            <a:pPr>
              <a:lnSpc>
                <a:spcPct val="100000"/>
              </a:lnSpc>
              <a:spcBef>
                <a:spcPts val="519"/>
              </a:spcBef>
              <a:tabLst>
                <a:tab pos="0" algn="l"/>
              </a:tabLst>
            </a:pPr>
            <a:r>
              <a:rPr lang="uk-UA" sz="2600" b="0" strike="noStrike" spc="-1">
                <a:solidFill>
                  <a:srgbClr val="000099"/>
                </a:solidFill>
                <a:latin typeface="Arial Black"/>
              </a:rPr>
              <a:t>	</a:t>
            </a:r>
            <a:r>
              <a:rPr lang="uk-UA" sz="2600" b="0" strike="noStrike" spc="-1">
                <a:solidFill>
                  <a:srgbClr val="FF9966"/>
                </a:solidFill>
                <a:latin typeface="Arial Black"/>
              </a:rPr>
              <a:t>У чат-боті «Кіберпес» можна знайти інформацію про те:</a:t>
            </a:r>
            <a:endParaRPr lang="uk-UA" sz="26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19"/>
              </a:spcBef>
              <a:buClr>
                <a:srgbClr val="000099"/>
              </a:buClr>
              <a:buFont typeface="Wingdings" charset="2"/>
              <a:buChar char=""/>
              <a:tabLst>
                <a:tab pos="0" algn="l"/>
              </a:tabLst>
            </a:pPr>
            <a:r>
              <a:rPr lang="uk-UA" sz="2600" b="1" strike="noStrike" spc="-1">
                <a:solidFill>
                  <a:srgbClr val="000099"/>
                </a:solidFill>
                <a:latin typeface="Arial Black"/>
              </a:rPr>
              <a:t>що таке «кібербулінг» та як він проявляється;</a:t>
            </a:r>
            <a:endParaRPr lang="uk-UA" sz="26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99"/>
              </a:spcBef>
              <a:tabLst>
                <a:tab pos="0" algn="l"/>
              </a:tabLst>
            </a:pPr>
            <a:endParaRPr lang="uk-UA" sz="26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19"/>
              </a:spcBef>
              <a:buClr>
                <a:srgbClr val="000099"/>
              </a:buClr>
              <a:buFont typeface="Wingdings" charset="2"/>
              <a:buChar char=""/>
              <a:tabLst>
                <a:tab pos="0" algn="l"/>
              </a:tabLst>
            </a:pPr>
            <a:r>
              <a:rPr lang="uk-UA" sz="2600" b="1" strike="noStrike" spc="-1">
                <a:solidFill>
                  <a:srgbClr val="000099"/>
                </a:solidFill>
                <a:latin typeface="Arial Black"/>
              </a:rPr>
              <a:t>як визначити контент, що містить кібербулінг;</a:t>
            </a:r>
            <a:endParaRPr lang="uk-UA" sz="26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99"/>
              </a:spcBef>
              <a:tabLst>
                <a:tab pos="0" algn="l"/>
              </a:tabLst>
            </a:pPr>
            <a:endParaRPr lang="uk-UA" sz="26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19"/>
              </a:spcBef>
              <a:buClr>
                <a:srgbClr val="000099"/>
              </a:buClr>
              <a:buFont typeface="Wingdings" charset="2"/>
              <a:buChar char=""/>
              <a:tabLst>
                <a:tab pos="0" algn="l"/>
              </a:tabLst>
            </a:pPr>
            <a:r>
              <a:rPr lang="uk-UA" sz="2600" b="1" strike="noStrike" spc="-1">
                <a:solidFill>
                  <a:srgbClr val="000099"/>
                </a:solidFill>
                <a:latin typeface="Arial Black"/>
              </a:rPr>
              <a:t>що робити, якщо вас кібербулять;</a:t>
            </a:r>
            <a:endParaRPr lang="uk-UA" sz="26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99"/>
              </a:spcBef>
              <a:tabLst>
                <a:tab pos="0" algn="l"/>
              </a:tabLst>
            </a:pPr>
            <a:endParaRPr lang="uk-UA" sz="26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19"/>
              </a:spcBef>
              <a:buClr>
                <a:srgbClr val="000099"/>
              </a:buClr>
              <a:buFont typeface="Wingdings" charset="2"/>
              <a:buChar char=""/>
              <a:tabLst>
                <a:tab pos="0" algn="l"/>
              </a:tabLst>
            </a:pPr>
            <a:r>
              <a:rPr lang="uk-UA" sz="2600" b="1" strike="noStrike" spc="-1">
                <a:solidFill>
                  <a:srgbClr val="000099"/>
                </a:solidFill>
                <a:latin typeface="Arial Black"/>
              </a:rPr>
              <a:t>як видалити матеріали, що містять кібербулінг;</a:t>
            </a:r>
            <a:endParaRPr lang="uk-UA" sz="26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99"/>
              </a:spcBef>
              <a:tabLst>
                <a:tab pos="0" algn="l"/>
              </a:tabLst>
            </a:pPr>
            <a:endParaRPr lang="uk-UA" sz="26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19"/>
              </a:spcBef>
              <a:buClr>
                <a:srgbClr val="000099"/>
              </a:buClr>
              <a:buFont typeface="Wingdings" charset="2"/>
              <a:buChar char=""/>
              <a:tabLst>
                <a:tab pos="0" algn="l"/>
              </a:tabLst>
            </a:pPr>
            <a:r>
              <a:rPr lang="uk-UA" sz="2600" b="1" strike="noStrike" spc="-1">
                <a:solidFill>
                  <a:srgbClr val="000099"/>
                </a:solidFill>
                <a:latin typeface="Arial Black"/>
              </a:rPr>
              <a:t>як попередити кібербулінг;</a:t>
            </a:r>
            <a:endParaRPr lang="uk-UA" sz="26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99"/>
              </a:spcBef>
              <a:tabLst>
                <a:tab pos="0" algn="l"/>
              </a:tabLst>
            </a:pPr>
            <a:endParaRPr lang="uk-UA" sz="26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19"/>
              </a:spcBef>
              <a:buClr>
                <a:srgbClr val="000099"/>
              </a:buClr>
              <a:buFont typeface="Wingdings" charset="2"/>
              <a:buChar char=""/>
              <a:tabLst>
                <a:tab pos="0" algn="l"/>
              </a:tabLst>
            </a:pPr>
            <a:r>
              <a:rPr lang="uk-UA" sz="2600" b="1" strike="noStrike" spc="-1">
                <a:solidFill>
                  <a:srgbClr val="000099"/>
                </a:solidFill>
                <a:latin typeface="Arial Black"/>
              </a:rPr>
              <a:t>як не бути кібербулером.</a:t>
            </a:r>
            <a:endParaRPr lang="uk-UA" sz="26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uk-UA" sz="2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Прямоугольник 3"/>
          <p:cNvSpPr/>
          <p:nvPr/>
        </p:nvSpPr>
        <p:spPr>
          <a:xfrm>
            <a:off x="324000" y="234720"/>
            <a:ext cx="8496000" cy="213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uk-UA" sz="2600" b="0" strike="noStrike" spc="-1">
                <a:solidFill>
                  <a:srgbClr val="000099"/>
                </a:solidFill>
                <a:latin typeface="Arial Black"/>
              </a:rPr>
              <a:t>Чат-бот у </a:t>
            </a:r>
            <a:r>
              <a:rPr lang="en-US" sz="2600" b="0" u="sng" strike="noStrike" spc="-1">
                <a:solidFill>
                  <a:srgbClr val="0000FF"/>
                </a:solidFill>
                <a:uFillTx/>
                <a:latin typeface="Arial Black"/>
                <a:hlinkClick r:id="rId4"/>
              </a:rPr>
              <a:t>Telegram</a:t>
            </a:r>
            <a:r>
              <a:rPr lang="uk-UA" sz="2600" b="0" u="sng" strike="noStrike" spc="-1">
                <a:solidFill>
                  <a:srgbClr val="0000FF"/>
                </a:solidFill>
                <a:uFillTx/>
                <a:latin typeface="Arial Black"/>
                <a:hlinkClick r:id="rId4"/>
              </a:rPr>
              <a:t> </a:t>
            </a:r>
            <a:r>
              <a:rPr lang="uk-UA" sz="2600" b="0" strike="noStrike" spc="-1">
                <a:solidFill>
                  <a:srgbClr val="000099"/>
                </a:solidFill>
                <a:latin typeface="Arial Black"/>
              </a:rPr>
              <a:t>і </a:t>
            </a:r>
            <a:r>
              <a:rPr lang="en-US" sz="2600" b="0" u="sng" strike="noStrike" spc="-1">
                <a:solidFill>
                  <a:srgbClr val="6666FF"/>
                </a:solidFill>
                <a:uFillTx/>
                <a:latin typeface="Arial Black"/>
                <a:hlinkClick r:id="rId5"/>
              </a:rPr>
              <a:t>Viber</a:t>
            </a:r>
            <a:r>
              <a:rPr lang="uk-UA" sz="2600" b="0" u="sng" strike="noStrike" spc="-1">
                <a:solidFill>
                  <a:srgbClr val="0000FF"/>
                </a:solidFill>
                <a:uFillTx/>
                <a:latin typeface="Arial Black"/>
                <a:hlinkClick r:id="rId5"/>
              </a:rPr>
              <a:t> </a:t>
            </a:r>
            <a:r>
              <a:rPr lang="uk-UA" sz="2600" b="0" strike="noStrike" spc="-1">
                <a:solidFill>
                  <a:srgbClr val="000099"/>
                </a:solidFill>
                <a:latin typeface="Arial Black"/>
              </a:rPr>
              <a:t>допоможе дізнатись, як визначити кібербулінг, як самостійно видалити образливі матеріали з соціальних мереж, а також куди звертатись за допомогою</a:t>
            </a:r>
            <a:r>
              <a:rPr lang="uk-UA" sz="2600" b="0" strike="noStrike" spc="-1">
                <a:solidFill>
                  <a:srgbClr val="000099"/>
                </a:solidFill>
                <a:latin typeface="Calibri"/>
              </a:rPr>
              <a:t>.</a:t>
            </a:r>
            <a:endParaRPr lang="en-US" sz="2600" b="0" strike="noStrike" spc="-1">
              <a:latin typeface="Arial"/>
            </a:endParaRPr>
          </a:p>
        </p:txBody>
      </p:sp>
      <p:pic>
        <p:nvPicPr>
          <p:cNvPr id="140" name="Picture 2"/>
          <p:cNvPicPr/>
          <p:nvPr/>
        </p:nvPicPr>
        <p:blipFill>
          <a:blip r:embed="rId3" cstate="email"/>
          <a:stretch/>
        </p:blipFill>
        <p:spPr>
          <a:xfrm>
            <a:off x="26280" y="2327400"/>
            <a:ext cx="2267640" cy="1686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2" descr="D:\Мои документы\Кібербулінг\unicef-internship-programme.jpg"/>
          <p:cNvPicPr/>
          <p:nvPr/>
        </p:nvPicPr>
        <p:blipFill>
          <a:blip r:embed="rId2" cstate="email"/>
          <a:srcRect/>
          <a:stretch/>
        </p:blipFill>
        <p:spPr>
          <a:xfrm>
            <a:off x="9000" y="19080"/>
            <a:ext cx="3171600" cy="20415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142" name="Объект 2"/>
          <p:cNvSpPr txBox="1"/>
          <p:nvPr/>
        </p:nvSpPr>
        <p:spPr>
          <a:xfrm>
            <a:off x="113040" y="153360"/>
            <a:ext cx="8856720" cy="64803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02040" algn="r">
              <a:lnSpc>
                <a:spcPct val="100000"/>
              </a:lnSpc>
              <a:spcBef>
                <a:spcPts val="1919"/>
              </a:spcBef>
              <a:tabLst>
                <a:tab pos="0" algn="l"/>
              </a:tabLst>
            </a:pPr>
            <a:r>
              <a:rPr lang="uk-UA" sz="4800" b="0" strike="noStrike" spc="-1">
                <a:solidFill>
                  <a:srgbClr val="000099"/>
                </a:solidFill>
                <a:latin typeface="Arial Black"/>
              </a:rPr>
              <a:t>	</a:t>
            </a:r>
            <a:r>
              <a:rPr lang="uk-UA" sz="9600" b="0" strike="noStrike" spc="-1">
                <a:solidFill>
                  <a:srgbClr val="000099"/>
                </a:solidFill>
                <a:latin typeface="Arial Black"/>
              </a:rPr>
              <a:t>За даними опитування ЮНІСЕФ, </a:t>
            </a:r>
            <a:endParaRPr lang="uk-UA" sz="9600" b="0" strike="noStrike" spc="-1">
              <a:solidFill>
                <a:srgbClr val="000000"/>
              </a:solidFill>
              <a:latin typeface="Calibri"/>
            </a:endParaRPr>
          </a:p>
          <a:p>
            <a:pPr marL="302040" algn="r">
              <a:lnSpc>
                <a:spcPct val="100000"/>
              </a:lnSpc>
              <a:spcBef>
                <a:spcPts val="2239"/>
              </a:spcBef>
              <a:tabLst>
                <a:tab pos="0" algn="l"/>
              </a:tabLst>
            </a:pPr>
            <a:r>
              <a:rPr lang="uk-UA" sz="11200" b="0" strike="noStrike" spc="-1">
                <a:solidFill>
                  <a:srgbClr val="C00000"/>
                </a:solidFill>
                <a:latin typeface="Arial Black"/>
              </a:rPr>
              <a:t>кожен третій підліток</a:t>
            </a:r>
            <a:r>
              <a:rPr lang="uk-UA" sz="9600" b="0" strike="noStrike" spc="-1">
                <a:solidFill>
                  <a:srgbClr val="000099"/>
                </a:solidFill>
                <a:latin typeface="Arial Black"/>
              </a:rPr>
              <a:t> </a:t>
            </a:r>
            <a:endParaRPr lang="uk-UA" sz="9600" b="0" strike="noStrike" spc="-1">
              <a:solidFill>
                <a:srgbClr val="000000"/>
              </a:solidFill>
              <a:latin typeface="Calibri"/>
            </a:endParaRPr>
          </a:p>
          <a:p>
            <a:pPr marL="302040" algn="r">
              <a:lnSpc>
                <a:spcPct val="100000"/>
              </a:lnSpc>
              <a:spcBef>
                <a:spcPts val="1919"/>
              </a:spcBef>
              <a:tabLst>
                <a:tab pos="0" algn="l"/>
              </a:tabLst>
            </a:pPr>
            <a:r>
              <a:rPr lang="uk-UA" sz="9600" b="0" strike="noStrike" spc="-1">
                <a:solidFill>
                  <a:srgbClr val="000099"/>
                </a:solidFill>
                <a:latin typeface="Arial Black"/>
              </a:rPr>
              <a:t>в Україні ставав жертвою </a:t>
            </a:r>
            <a:endParaRPr lang="uk-UA" sz="9600" b="0" strike="noStrike" spc="-1">
              <a:solidFill>
                <a:srgbClr val="000000"/>
              </a:solidFill>
              <a:latin typeface="Calibri"/>
            </a:endParaRPr>
          </a:p>
          <a:p>
            <a:pPr marL="302040" algn="r">
              <a:lnSpc>
                <a:spcPct val="100000"/>
              </a:lnSpc>
              <a:spcBef>
                <a:spcPts val="2239"/>
              </a:spcBef>
              <a:tabLst>
                <a:tab pos="0" algn="l"/>
              </a:tabLst>
            </a:pPr>
            <a:r>
              <a:rPr lang="uk-UA" sz="9600" b="0" strike="noStrike" spc="-1">
                <a:solidFill>
                  <a:srgbClr val="000099"/>
                </a:solidFill>
                <a:latin typeface="Arial Black"/>
              </a:rPr>
              <a:t>онлайн-булінгу, а </a:t>
            </a:r>
            <a:r>
              <a:rPr lang="uk-UA" sz="11200" b="0" strike="noStrike" spc="-1">
                <a:solidFill>
                  <a:srgbClr val="C00000"/>
                </a:solidFill>
                <a:latin typeface="Arial Black"/>
              </a:rPr>
              <a:t>кожен п'ятий </a:t>
            </a:r>
            <a:r>
              <a:rPr lang="uk-UA" sz="9600" b="0" strike="noStrike" spc="-1">
                <a:solidFill>
                  <a:srgbClr val="000099"/>
                </a:solidFill>
                <a:latin typeface="Arial Black"/>
              </a:rPr>
              <a:t>був змушений пропускати через </a:t>
            </a:r>
            <a:endParaRPr lang="uk-UA" sz="9600" b="0" strike="noStrike" spc="-1">
              <a:solidFill>
                <a:srgbClr val="000000"/>
              </a:solidFill>
              <a:latin typeface="Calibri"/>
            </a:endParaRPr>
          </a:p>
          <a:p>
            <a:pPr marL="302040" algn="r">
              <a:lnSpc>
                <a:spcPct val="100000"/>
              </a:lnSpc>
              <a:spcBef>
                <a:spcPts val="1919"/>
              </a:spcBef>
              <a:tabLst>
                <a:tab pos="0" algn="l"/>
              </a:tabLst>
            </a:pPr>
            <a:r>
              <a:rPr lang="uk-UA" sz="9600" b="0" strike="noStrike" spc="-1">
                <a:solidFill>
                  <a:srgbClr val="000099"/>
                </a:solidFill>
                <a:latin typeface="Arial Black"/>
              </a:rPr>
              <a:t>це заняття в закладі освіти. </a:t>
            </a:r>
            <a:endParaRPr lang="uk-UA" sz="96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1919"/>
              </a:spcBef>
              <a:tabLst>
                <a:tab pos="0" algn="l"/>
              </a:tabLst>
            </a:pPr>
            <a:r>
              <a:rPr lang="uk-UA" sz="9600" b="0" strike="noStrike" spc="-1">
                <a:solidFill>
                  <a:srgbClr val="000099"/>
                </a:solidFill>
                <a:latin typeface="Arial Black"/>
              </a:rPr>
              <a:t>	Під час пандемії </a:t>
            </a:r>
            <a:r>
              <a:rPr lang="en-US" sz="9600" b="0" strike="noStrike" spc="-1">
                <a:solidFill>
                  <a:srgbClr val="000099"/>
                </a:solidFill>
                <a:latin typeface="Arial Black"/>
              </a:rPr>
              <a:t>COVID-19 </a:t>
            </a:r>
            <a:r>
              <a:rPr lang="uk-UA" sz="9600" b="0" strike="noStrike" spc="-1">
                <a:solidFill>
                  <a:srgbClr val="000099"/>
                </a:solidFill>
                <a:latin typeface="Arial Black"/>
              </a:rPr>
              <a:t>підлітки почали ще більше часу проводити онлайн і стали ще більш вразливими для негативного впливу кібербулінгу.</a:t>
            </a:r>
            <a:endParaRPr lang="uk-UA" sz="96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1919"/>
              </a:spcBef>
              <a:tabLst>
                <a:tab pos="0" algn="l"/>
              </a:tabLst>
            </a:pPr>
            <a:r>
              <a:rPr lang="uk-UA" sz="9600" b="0" strike="noStrike" spc="-1">
                <a:solidFill>
                  <a:srgbClr val="000099"/>
                </a:solidFill>
                <a:latin typeface="Arial Black"/>
              </a:rPr>
              <a:t>	ЮНІСЕФ прагне допомогти подолати насильство та забезпечити умови, у яких учні почувалися б безпечно у закладі освіти та поза ним, у тому числі були б захищеними онлайн.</a:t>
            </a:r>
            <a:endParaRPr lang="uk-UA" sz="96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uk-UA" sz="6000" b="0" strike="noStrike" spc="-1">
                <a:solidFill>
                  <a:srgbClr val="000099"/>
                </a:solidFill>
                <a:latin typeface="Arial Black"/>
              </a:rPr>
              <a:t>	</a:t>
            </a:r>
            <a:endParaRPr lang="uk-UA" sz="60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1239"/>
              </a:spcBef>
              <a:tabLst>
                <a:tab pos="0" algn="l"/>
              </a:tabLst>
            </a:pPr>
            <a:r>
              <a:rPr lang="uk-UA" sz="6000" b="0" i="1" strike="noStrike" spc="-1">
                <a:solidFill>
                  <a:srgbClr val="000099"/>
                </a:solidFill>
                <a:latin typeface="Arial Black"/>
              </a:rPr>
              <a:t>	</a:t>
            </a:r>
            <a:r>
              <a:rPr lang="uk-UA" sz="6200" b="0" i="1" strike="noStrike" spc="-1">
                <a:solidFill>
                  <a:srgbClr val="000099"/>
                </a:solidFill>
                <a:latin typeface="Arial Black"/>
              </a:rPr>
              <a:t>Переглянувши 4 короткі відео, ви дізнаєтесь, як виглядає кібербулінг, які причини та потенційні наслідки кібербулінгу, як припинити кібербулінг і що робити, якщо хтось із друзів став жертвою кібербулінгу.</a:t>
            </a:r>
            <a:endParaRPr lang="uk-UA" sz="62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1721"/>
              </a:spcBef>
              <a:tabLst>
                <a:tab pos="0" algn="l"/>
              </a:tabLst>
            </a:pPr>
            <a:r>
              <a:rPr lang="uk-UA" sz="8600" b="0" strike="noStrike" spc="-1">
                <a:solidFill>
                  <a:srgbClr val="000099"/>
                </a:solidFill>
                <a:latin typeface="Arial Black"/>
              </a:rPr>
              <a:t>	</a:t>
            </a:r>
            <a:r>
              <a:rPr lang="uk-UA" sz="6200" b="0" i="1" strike="noStrike" spc="-1">
                <a:solidFill>
                  <a:srgbClr val="000099"/>
                </a:solidFill>
                <a:latin typeface="Arial Black"/>
              </a:rPr>
              <a:t>Участь в освітньому серіалі взяли: українська суперстар </a:t>
            </a:r>
            <a:r>
              <a:rPr lang="en-US" sz="6200" b="0" i="1" strike="noStrike" spc="-1">
                <a:solidFill>
                  <a:srgbClr val="000099"/>
                </a:solidFill>
                <a:latin typeface="Arial Black"/>
              </a:rPr>
              <a:t>NK | </a:t>
            </a:r>
            <a:r>
              <a:rPr lang="uk-UA" sz="6200" b="0" i="1" strike="noStrike" spc="-1">
                <a:solidFill>
                  <a:srgbClr val="000099"/>
                </a:solidFill>
                <a:latin typeface="Arial Black"/>
              </a:rPr>
              <a:t>Настя Каменських і співачка, акторка та ютуб-блогерка Анна Трінчер. Проєкт створено Міністерством цифрової трансформації України за підтримки ЮНІСЕФ в Україні та втілено студією онлайн-освіти </a:t>
            </a:r>
            <a:r>
              <a:rPr lang="en-US" sz="6200" b="0" i="1" strike="noStrike" spc="-1">
                <a:solidFill>
                  <a:srgbClr val="000099"/>
                </a:solidFill>
                <a:latin typeface="Arial Black"/>
              </a:rPr>
              <a:t>EdEra</a:t>
            </a:r>
            <a:r>
              <a:rPr lang="en-US" sz="4900" b="0" i="1" strike="noStrike" spc="-1">
                <a:solidFill>
                  <a:srgbClr val="000099"/>
                </a:solidFill>
                <a:latin typeface="Arial Black"/>
              </a:rPr>
              <a:t>.</a:t>
            </a:r>
            <a:endParaRPr lang="uk-UA" sz="49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Заголовок 2"/>
          <p:cNvSpPr txBox="1"/>
          <p:nvPr/>
        </p:nvSpPr>
        <p:spPr>
          <a:xfrm>
            <a:off x="457200" y="338400"/>
            <a:ext cx="8229240" cy="1434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37000"/>
          </a:bodyPr>
          <a:lstStyle/>
          <a:p>
            <a:pPr algn="ctr">
              <a:lnSpc>
                <a:spcPct val="100000"/>
              </a:lnSpc>
            </a:pPr>
            <a:r>
              <a:t/>
            </a:r>
            <a:br/>
            <a:r>
              <a:rPr lang="uk-UA" sz="2700" b="1" strike="noStrike" spc="-1">
                <a:solidFill>
                  <a:srgbClr val="953735"/>
                </a:solidFill>
                <a:latin typeface="Calibri"/>
              </a:rPr>
              <a:t>Відео-курс </a:t>
            </a:r>
            <a:r>
              <a:rPr lang="uk-UA" sz="3600" b="1" strike="noStrike" spc="-1">
                <a:solidFill>
                  <a:srgbClr val="953735"/>
                </a:solidFill>
                <a:latin typeface="Calibri"/>
              </a:rPr>
              <a:t>«Про кібербулінг для підлітків» </a:t>
            </a:r>
            <a:r>
              <a:t/>
            </a:r>
            <a:br/>
            <a:r>
              <a:rPr lang="uk-UA" sz="2700" b="1" strike="noStrike" spc="-1">
                <a:solidFill>
                  <a:srgbClr val="FFFFFF"/>
                </a:solidFill>
                <a:latin typeface="Calibri"/>
              </a:rPr>
              <a:t>Освітній серіал за участі Анни Трінчер та Насті Каменських </a:t>
            </a:r>
            <a:r>
              <a:t/>
            </a:r>
            <a:br/>
            <a:endParaRPr lang="uk-UA" sz="2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Объект 1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endParaRPr lang="uk-UA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5" name="Picture 2"/>
          <p:cNvPicPr/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:mc="http://schemas.openxmlformats.org/markup-compatibility/2006" xmlns:p15="http://schemas.microsoft.com/office/powerpoint/2012/main" xmlns:p14="http://schemas.microsoft.com/office/powerpoint/2010/main" xmlns="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7640" y="1484640"/>
            <a:ext cx="8928720" cy="5184360"/>
          </a:xfrm>
          <a:prstGeom prst="rect">
            <a:avLst/>
          </a:prstGeom>
          <a:ln w="0">
            <a:noFill/>
          </a:ln>
        </p:spPr>
      </p:pic>
      <p:pic>
        <p:nvPicPr>
          <p:cNvPr id="146" name="Picture 4" descr="D:\Мои документы\Кібербулінг\КБ_2 серія.png"/>
          <p:cNvPicPr/>
          <p:nvPr/>
        </p:nvPicPr>
        <p:blipFill>
          <a:blip r:embed="rId5" cstate="email"/>
          <a:stretch/>
        </p:blipFill>
        <p:spPr>
          <a:xfrm>
            <a:off x="34920" y="5445360"/>
            <a:ext cx="1296360" cy="1296360"/>
          </a:xfrm>
          <a:prstGeom prst="rect">
            <a:avLst/>
          </a:prstGeom>
          <a:ln w="0">
            <a:noFill/>
          </a:ln>
        </p:spPr>
      </p:pic>
      <p:pic>
        <p:nvPicPr>
          <p:cNvPr id="147" name="Picture 6" descr="D:\Мои документы\Кібербулінг\3 серія.png"/>
          <p:cNvPicPr/>
          <p:nvPr/>
        </p:nvPicPr>
        <p:blipFill>
          <a:blip r:embed="rId6" cstate="email"/>
          <a:stretch/>
        </p:blipFill>
        <p:spPr>
          <a:xfrm>
            <a:off x="1734480" y="5445360"/>
            <a:ext cx="1296360" cy="1296360"/>
          </a:xfrm>
          <a:prstGeom prst="rect">
            <a:avLst/>
          </a:prstGeom>
          <a:ln w="0">
            <a:noFill/>
          </a:ln>
        </p:spPr>
      </p:pic>
      <p:sp>
        <p:nvSpPr>
          <p:cNvPr id="148" name="Прямоугольник 12"/>
          <p:cNvSpPr/>
          <p:nvPr/>
        </p:nvSpPr>
        <p:spPr>
          <a:xfrm>
            <a:off x="312480" y="6550200"/>
            <a:ext cx="706680" cy="30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99"/>
                </a:solidFill>
                <a:latin typeface="Calibri"/>
              </a:rPr>
              <a:t>2 серія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149" name="Прямоугольник 13"/>
          <p:cNvSpPr/>
          <p:nvPr/>
        </p:nvSpPr>
        <p:spPr>
          <a:xfrm>
            <a:off x="3611160" y="6588000"/>
            <a:ext cx="706680" cy="30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99"/>
                </a:solidFill>
                <a:latin typeface="Calibri"/>
              </a:rPr>
              <a:t>4 серія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150" name="Прямоугольник 14"/>
          <p:cNvSpPr/>
          <p:nvPr/>
        </p:nvSpPr>
        <p:spPr>
          <a:xfrm>
            <a:off x="2028960" y="6547320"/>
            <a:ext cx="706680" cy="30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99"/>
                </a:solidFill>
                <a:latin typeface="Calibri"/>
              </a:rPr>
              <a:t>3 серія</a:t>
            </a:r>
            <a:endParaRPr lang="en-US" sz="1400" b="0" strike="noStrike" spc="-1">
              <a:latin typeface="Arial"/>
            </a:endParaRPr>
          </a:p>
        </p:txBody>
      </p:sp>
      <p:pic>
        <p:nvPicPr>
          <p:cNvPr id="151" name="Picture 8" descr="D:\Мои документы\Кібербулінг\4 серія.png"/>
          <p:cNvPicPr/>
          <p:nvPr/>
        </p:nvPicPr>
        <p:blipFill>
          <a:blip r:embed="rId7" cstate="email"/>
          <a:stretch/>
        </p:blipFill>
        <p:spPr>
          <a:xfrm>
            <a:off x="3323520" y="5454720"/>
            <a:ext cx="1223640" cy="122364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9" descr="D:\Мои документы\Кібербулінг\1 серія.png"/>
          <p:cNvPicPr/>
          <p:nvPr/>
        </p:nvPicPr>
        <p:blipFill>
          <a:blip r:embed="rId8" cstate="email"/>
          <a:stretch/>
        </p:blipFill>
        <p:spPr>
          <a:xfrm>
            <a:off x="7164360" y="1484640"/>
            <a:ext cx="1226880" cy="1226880"/>
          </a:xfrm>
          <a:prstGeom prst="rect">
            <a:avLst/>
          </a:prstGeom>
          <a:ln w="0">
            <a:noFill/>
          </a:ln>
        </p:spPr>
      </p:pic>
      <p:sp>
        <p:nvSpPr>
          <p:cNvPr id="153" name="Прямоугольник 15"/>
          <p:cNvSpPr/>
          <p:nvPr/>
        </p:nvSpPr>
        <p:spPr>
          <a:xfrm>
            <a:off x="7414560" y="2558160"/>
            <a:ext cx="705240" cy="30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99"/>
                </a:solidFill>
                <a:latin typeface="Calibri"/>
              </a:rPr>
              <a:t>1 серія</a:t>
            </a:r>
            <a:endParaRPr lang="en-US" sz="1400" b="0" strike="noStrike" spc="-1">
              <a:latin typeface="Arial"/>
            </a:endParaRPr>
          </a:p>
        </p:txBody>
      </p:sp>
      <p:pic>
        <p:nvPicPr>
          <p:cNvPr id="154" name="Picture 10" descr="D:\Мои документы\Кібербулінг\Цифрова освіта ДІЯ.png"/>
          <p:cNvPicPr/>
          <p:nvPr/>
        </p:nvPicPr>
        <p:blipFill>
          <a:blip r:embed="rId9" cstate="email"/>
          <a:stretch/>
        </p:blipFill>
        <p:spPr>
          <a:xfrm>
            <a:off x="34920" y="0"/>
            <a:ext cx="2199960" cy="514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2" descr="D:\Мои документы\Кібербулінг\pidlitkovij-psiholog-ivano-frankivsk.jpg"/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:mc="http://schemas.openxmlformats.org/markup-compatibility/2006" xmlns:p15="http://schemas.microsoft.com/office/powerpoint/2012/main" xmlns:p14="http://schemas.microsoft.com/office/powerpoint/2010/main" xmlns="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0" y="638640"/>
            <a:ext cx="9143640" cy="6219000"/>
          </a:xfrm>
          <a:prstGeom prst="rect">
            <a:avLst/>
          </a:prstGeom>
          <a:ln w="0">
            <a:noFill/>
          </a:ln>
          <a:effectLst>
            <a:softEdge rad="317520"/>
          </a:effectLst>
        </p:spPr>
      </p:pic>
      <p:sp>
        <p:nvSpPr>
          <p:cNvPr id="156" name="Объект 2"/>
          <p:cNvSpPr txBox="1"/>
          <p:nvPr/>
        </p:nvSpPr>
        <p:spPr>
          <a:xfrm>
            <a:off x="242640" y="610200"/>
            <a:ext cx="8793720" cy="59763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70000"/>
          </a:bodyPr>
          <a:lstStyle/>
          <a:p>
            <a:pPr algn="just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uk-UA" sz="2800" b="0" strike="noStrike" spc="-1">
                <a:solidFill>
                  <a:srgbClr val="000099"/>
                </a:solidFill>
                <a:latin typeface="Arial Black"/>
              </a:rPr>
              <a:t>		</a:t>
            </a:r>
            <a:r>
              <a:rPr lang="uk-UA" sz="2600" b="0" strike="noStrike" spc="-1">
                <a:solidFill>
                  <a:srgbClr val="000099"/>
                </a:solidFill>
                <a:latin typeface="Arial Black"/>
              </a:rPr>
              <a:t>Якщо ви зазнаєте кібербулінгу, один із найважливіших перших кроків, які ви можете зробити – </a:t>
            </a:r>
            <a:endParaRPr lang="uk-UA" sz="26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  <a:tabLst>
                <a:tab pos="0" algn="l"/>
              </a:tabLst>
            </a:pPr>
            <a:r>
              <a:rPr lang="uk-UA" sz="3500" b="0" strike="noStrike" spc="-1">
                <a:solidFill>
                  <a:srgbClr val="FF9966"/>
                </a:solidFill>
                <a:latin typeface="Arial Black"/>
              </a:rPr>
              <a:t>Поговорити з батьками.</a:t>
            </a:r>
            <a:r>
              <a:t/>
            </a:r>
            <a:br/>
            <a:r>
              <a:rPr lang="uk-UA" sz="2600" b="0" strike="noStrike" spc="-1">
                <a:solidFill>
                  <a:srgbClr val="000099"/>
                </a:solidFill>
                <a:latin typeface="Arial Black"/>
              </a:rPr>
              <a:t>	Не всім просто розмовляти зі своїми батьками. Але є речі, які ви можете зробити, щоб полегшити таку розмову. </a:t>
            </a:r>
            <a:endParaRPr lang="uk-UA" sz="26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519"/>
              </a:spcBef>
              <a:tabLst>
                <a:tab pos="0" algn="l"/>
              </a:tabLst>
            </a:pPr>
            <a:r>
              <a:rPr lang="uk-UA" sz="2600" b="0" strike="noStrike" spc="-1">
                <a:solidFill>
                  <a:srgbClr val="000099"/>
                </a:solidFill>
                <a:latin typeface="Arial Black"/>
              </a:rPr>
              <a:t>	Оберіть такий час для розмови, коли, на вашу думку, вони можуть приділити вам всю свою увагу. Поясніть, наскільки серйозною для вас є ця проблема. Пам’ятайте, що вони можуть не так добре знатися на інформаційних технологіях, як ви, тому вам може бути потрібно допомогти їм зрозуміти, що відбувається.</a:t>
            </a:r>
            <a:endParaRPr lang="uk-UA" sz="2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Объект 2"/>
          <p:cNvSpPr txBox="1"/>
          <p:nvPr/>
        </p:nvSpPr>
        <p:spPr>
          <a:xfrm>
            <a:off x="0" y="548640"/>
            <a:ext cx="6228000" cy="62643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302040" algn="just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99"/>
                </a:solidFill>
                <a:latin typeface="Arial Black"/>
              </a:rPr>
              <a:t>	</a:t>
            </a:r>
            <a:r>
              <a:rPr lang="ru-RU" sz="2600" b="0" strike="noStrike" spc="-1">
                <a:solidFill>
                  <a:srgbClr val="000099"/>
                </a:solidFill>
                <a:latin typeface="Arial Black"/>
              </a:rPr>
              <a:t>Вони можуть не мати моментальних відповідей для вас, але вони, ймовірно, будуть хотіти  допомогти вам, і разом ви зможете знайти рішення. </a:t>
            </a:r>
            <a:endParaRPr lang="uk-UA" sz="2600" b="0" strike="noStrike" spc="-1">
              <a:solidFill>
                <a:srgbClr val="000000"/>
              </a:solidFill>
              <a:latin typeface="Calibri"/>
            </a:endParaRPr>
          </a:p>
          <a:p>
            <a:pPr marL="302040" algn="just">
              <a:lnSpc>
                <a:spcPct val="100000"/>
              </a:lnSpc>
              <a:spcBef>
                <a:spcPts val="519"/>
              </a:spcBef>
              <a:tabLst>
                <a:tab pos="0" algn="l"/>
              </a:tabLst>
            </a:pPr>
            <a:r>
              <a:rPr lang="ru-RU" sz="2600" b="0" strike="noStrike" spc="-1">
                <a:solidFill>
                  <a:srgbClr val="000099"/>
                </a:solidFill>
                <a:latin typeface="Arial Black"/>
              </a:rPr>
              <a:t>	Якщо ви досі не впевнені, що робити, подумайте про те, щоб звернутися до інших людей, яким ви довіряєте. Часто таких людей, які піклуються про вас і готові допомогти, більше, ніж ви думаєте!</a:t>
            </a:r>
            <a:endParaRPr lang="uk-UA" sz="26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8" name="Picture 2" descr="D:\Мои документы\Кібербулінг\bunt3_i.jpg"/>
          <p:cNvPicPr/>
          <p:nvPr/>
        </p:nvPicPr>
        <p:blipFill>
          <a:blip r:embed="rId2" cstate="email"/>
          <a:srcRect/>
          <a:stretch/>
        </p:blipFill>
        <p:spPr>
          <a:xfrm>
            <a:off x="6354720" y="2400480"/>
            <a:ext cx="2806200" cy="21646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59" name="Picture 3" descr="D:\Мои документы\Кібербулінг\0e2cd83fea81e37d95ae20461664e92e.jpg"/>
          <p:cNvPicPr/>
          <p:nvPr/>
        </p:nvPicPr>
        <p:blipFill>
          <a:blip r:embed="rId3" cstate="email"/>
          <a:stretch/>
        </p:blipFill>
        <p:spPr>
          <a:xfrm>
            <a:off x="6337440" y="0"/>
            <a:ext cx="2806200" cy="28062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60" name="Picture 4" descr="D:\Мои документы\Кібербулінг\1de6e34580eb6f65603e21afb6b429b9.jpg"/>
          <p:cNvPicPr/>
          <p:nvPr/>
        </p:nvPicPr>
        <p:blipFill>
          <a:blip r:embed="rId4" cstate="email"/>
          <a:stretch/>
        </p:blipFill>
        <p:spPr>
          <a:xfrm>
            <a:off x="6371640" y="4560840"/>
            <a:ext cx="2739960" cy="22968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2" descr="D:\Мои документы\Кібербулінг\grust-11.png"/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:mc="http://schemas.openxmlformats.org/markup-compatibility/2006" xmlns:p15="http://schemas.microsoft.com/office/powerpoint/2012/main" xmlns:p14="http://schemas.microsoft.com/office/powerpoint/2010/main" xmlns="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267640" y="-459360"/>
            <a:ext cx="2664000" cy="3441960"/>
          </a:xfrm>
          <a:prstGeom prst="rect">
            <a:avLst/>
          </a:prstGeom>
          <a:ln w="0">
            <a:noFill/>
          </a:ln>
        </p:spPr>
      </p:pic>
      <p:pic>
        <p:nvPicPr>
          <p:cNvPr id="162" name="Picture 2" descr="D:\Мои документы\Кібербулінг\grust-11.png"/>
          <p:cNvPicPr/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:mc="http://schemas.openxmlformats.org/markup-compatibility/2006" xmlns:p15="http://schemas.microsoft.com/office/powerpoint/2012/main" xmlns:p14="http://schemas.microsoft.com/office/powerpoint/2010/main" xmlns="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/>
        </p:blipFill>
        <p:spPr>
          <a:xfrm flipH="1">
            <a:off x="6012720" y="0"/>
            <a:ext cx="3438000" cy="4345560"/>
          </a:xfrm>
          <a:prstGeom prst="rect">
            <a:avLst/>
          </a:prstGeom>
          <a:ln w="0">
            <a:noFill/>
          </a:ln>
        </p:spPr>
      </p:pic>
      <p:sp>
        <p:nvSpPr>
          <p:cNvPr id="163" name="Объект 2"/>
          <p:cNvSpPr txBox="1"/>
          <p:nvPr/>
        </p:nvSpPr>
        <p:spPr>
          <a:xfrm>
            <a:off x="107640" y="2005560"/>
            <a:ext cx="8805240" cy="46800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519"/>
              </a:spcBef>
              <a:tabLst>
                <a:tab pos="0" algn="l"/>
              </a:tabLst>
            </a:pPr>
            <a:r>
              <a:rPr lang="uk-UA" sz="2600" b="0" strike="noStrike" spc="-1">
                <a:solidFill>
                  <a:srgbClr val="000099"/>
                </a:solidFill>
                <a:latin typeface="Arial Black"/>
              </a:rPr>
              <a:t>	Якщо ви бачите, що це відбувається з кимось, кого ви знаєте, спробуйте запропонувати підтримку.</a:t>
            </a:r>
            <a:endParaRPr lang="uk-UA" sz="26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139"/>
              </a:spcBef>
              <a:tabLst>
                <a:tab pos="0" algn="l"/>
              </a:tabLst>
            </a:pPr>
            <a:endParaRPr lang="uk-UA" sz="26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519"/>
              </a:spcBef>
              <a:tabLst>
                <a:tab pos="0" algn="l"/>
              </a:tabLst>
            </a:pPr>
            <a:r>
              <a:rPr lang="uk-UA" sz="2600" b="0" strike="noStrike" spc="-1">
                <a:solidFill>
                  <a:srgbClr val="000099"/>
                </a:solidFill>
                <a:latin typeface="Arial Black"/>
              </a:rPr>
              <a:t>	</a:t>
            </a:r>
            <a:r>
              <a:rPr lang="uk-UA" sz="2600" b="0" strike="noStrike" spc="-1">
                <a:solidFill>
                  <a:srgbClr val="FF9966"/>
                </a:solidFill>
                <a:latin typeface="Arial Black"/>
              </a:rPr>
              <a:t>Важливо вислухати свого друга. </a:t>
            </a:r>
            <a:endParaRPr lang="uk-UA" sz="26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519"/>
              </a:spcBef>
              <a:tabLst>
                <a:tab pos="0" algn="l"/>
              </a:tabLst>
            </a:pPr>
            <a:r>
              <a:rPr lang="uk-UA" sz="2600" b="0" strike="noStrike" spc="-1">
                <a:solidFill>
                  <a:srgbClr val="FF9966"/>
                </a:solidFill>
                <a:latin typeface="Arial Black"/>
              </a:rPr>
              <a:t>	</a:t>
            </a:r>
            <a:r>
              <a:rPr lang="uk-UA" sz="2600" b="0" strike="noStrike" spc="-1">
                <a:solidFill>
                  <a:srgbClr val="000099"/>
                </a:solidFill>
                <a:latin typeface="Arial Black"/>
              </a:rPr>
              <a:t>Чому він не хоче повідомити про те, що він зазнає кібербулінгу? Як вони почуваються? Скажіть їм, що вони не зобов’язані офіційно повідомляти про те, що відбувається, але важливо поговорити з кимось, хто може допомогти.</a:t>
            </a:r>
            <a:endParaRPr lang="uk-UA" sz="2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Прямоугольник 1"/>
          <p:cNvSpPr/>
          <p:nvPr/>
        </p:nvSpPr>
        <p:spPr>
          <a:xfrm>
            <a:off x="323640" y="289080"/>
            <a:ext cx="7504920" cy="127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lang="uk-UA" sz="3600" b="0" strike="noStrike" spc="-1">
                <a:solidFill>
                  <a:srgbClr val="C00000"/>
                </a:solidFill>
                <a:latin typeface="Arial Black"/>
              </a:rPr>
              <a:t>Жертвою кібербулінгу </a:t>
            </a:r>
            <a:endParaRPr lang="en-US" sz="3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lang="uk-UA" sz="3600" b="0" strike="noStrike" spc="-1">
                <a:solidFill>
                  <a:srgbClr val="C00000"/>
                </a:solidFill>
                <a:latin typeface="Arial Black"/>
              </a:rPr>
              <a:t>може стати будь-хто!</a:t>
            </a:r>
            <a:endParaRPr lang="en-US" sz="3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2" descr="D:\Мои документы\Кібербулінг\заставка.png"/>
          <p:cNvPicPr/>
          <p:nvPr/>
        </p:nvPicPr>
        <p:blipFill>
          <a:blip r:embed="rId2" cstate="email"/>
          <a:stretch/>
        </p:blipFill>
        <p:spPr>
          <a:xfrm>
            <a:off x="2051640" y="44640"/>
            <a:ext cx="4968360" cy="67575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98" name="Picture 3" descr="D:\Мои документы\Кібербулінг\500_F_38312596_oBNVHv1wfQ5vP6PyWpAKFQnZ3EJL8fbm.jpg"/>
          <p:cNvPicPr/>
          <p:nvPr/>
        </p:nvPicPr>
        <p:blipFill>
          <a:blip r:embed="rId3" cstate="email"/>
          <a:stretch/>
        </p:blipFill>
        <p:spPr>
          <a:xfrm>
            <a:off x="0" y="4702320"/>
            <a:ext cx="2121840" cy="21218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99" name="Picture 3" descr="D:\Мои документы\Кібербулінг\500_F_38312596_oBNVHv1wfQ5vP6PyWpAKFQnZ3EJL8fbm.jpg"/>
          <p:cNvPicPr/>
          <p:nvPr/>
        </p:nvPicPr>
        <p:blipFill>
          <a:blip r:embed="rId3" cstate="email"/>
          <a:stretch/>
        </p:blipFill>
        <p:spPr>
          <a:xfrm>
            <a:off x="-6840" y="0"/>
            <a:ext cx="2121840" cy="21218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00" name="Picture 3" descr="D:\Мои документы\Кібербулінг\500_F_38312596_oBNVHv1wfQ5vP6PyWpAKFQnZ3EJL8fbm.jpg"/>
          <p:cNvPicPr/>
          <p:nvPr/>
        </p:nvPicPr>
        <p:blipFill>
          <a:blip r:embed="rId3" cstate="email"/>
          <a:stretch/>
        </p:blipFill>
        <p:spPr>
          <a:xfrm>
            <a:off x="0" y="2362680"/>
            <a:ext cx="2121840" cy="21218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01" name="Picture 4"/>
          <p:cNvPicPr/>
          <p:nvPr/>
        </p:nvPicPr>
        <p:blipFill>
          <a:blip r:embed="rId4" cstate="email"/>
          <a:stretch/>
        </p:blipFill>
        <p:spPr>
          <a:xfrm>
            <a:off x="7020360" y="-25920"/>
            <a:ext cx="2126880" cy="6827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Заголовок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Объект 1"/>
          <p:cNvSpPr txBox="1"/>
          <p:nvPr/>
        </p:nvSpPr>
        <p:spPr>
          <a:xfrm>
            <a:off x="215640" y="3285000"/>
            <a:ext cx="8640720" cy="34502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4000"/>
          </a:bodyPr>
          <a:lstStyle/>
          <a:p>
            <a:pPr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uk-UA" sz="3200" b="0" strike="noStrike" spc="-1">
                <a:solidFill>
                  <a:srgbClr val="FF9966"/>
                </a:solidFill>
                <a:latin typeface="Arial Black"/>
              </a:rPr>
              <a:t>	Пам’ятайте:</a:t>
            </a:r>
            <a:r>
              <a:rPr lang="uk-UA" sz="3200" b="0" strike="noStrike" spc="-1">
                <a:solidFill>
                  <a:srgbClr val="000099"/>
                </a:solidFill>
                <a:latin typeface="Arial Black"/>
              </a:rPr>
              <a:t> </a:t>
            </a:r>
            <a:r>
              <a:rPr lang="uk-UA" sz="2600" b="0" strike="noStrike" spc="-1">
                <a:solidFill>
                  <a:srgbClr val="000099"/>
                </a:solidFill>
                <a:latin typeface="Arial Black"/>
              </a:rPr>
              <a:t>ваш друг може відчувати себе незахищеним. Будьте толерантними до нього. Допоможіть йому продумати, що він може сказати і кому. Пропонуйте піти з ним, якщо він вирішать повідомити про булінг. </a:t>
            </a:r>
            <a:r>
              <a:rPr lang="uk-UA" sz="2600" b="0" strike="noStrike" spc="-1">
                <a:solidFill>
                  <a:srgbClr val="FF9966"/>
                </a:solidFill>
                <a:latin typeface="Arial Black"/>
              </a:rPr>
              <a:t>Найголовніше, нагадайте, </a:t>
            </a:r>
            <a:endParaRPr lang="uk-UA" sz="26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519"/>
              </a:spcBef>
              <a:tabLst>
                <a:tab pos="0" algn="l"/>
              </a:tabLst>
            </a:pPr>
            <a:r>
              <a:rPr lang="uk-UA" sz="2600" b="0" strike="noStrike" spc="-1">
                <a:solidFill>
                  <a:srgbClr val="C00000"/>
                </a:solidFill>
                <a:latin typeface="Arial Black"/>
              </a:rPr>
              <a:t>що ви підтримуєте його і хочете допомогти.</a:t>
            </a:r>
            <a:endParaRPr lang="uk-UA" sz="26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uk-UA" sz="26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7" name="Picture 2" descr="D:\Мои документы\Кібербулінг\podderzhka-v-trudnuyu-minutu.jpg"/>
          <p:cNvPicPr/>
          <p:nvPr/>
        </p:nvPicPr>
        <p:blipFill>
          <a:blip r:embed="rId2" cstate="email"/>
          <a:stretch/>
        </p:blipFill>
        <p:spPr>
          <a:xfrm>
            <a:off x="1907640" y="188640"/>
            <a:ext cx="5256360" cy="3177000"/>
          </a:xfrm>
          <a:prstGeom prst="rect">
            <a:avLst/>
          </a:prstGeom>
          <a:ln w="0">
            <a:noFill/>
          </a:ln>
          <a:effectLst>
            <a:softEdge rad="317520"/>
          </a:effectLst>
        </p:spPr>
      </p:pic>
      <p:pic>
        <p:nvPicPr>
          <p:cNvPr id="168" name="Picture 3" descr="D:\Мои документы\Кібербулінг\pod2.jpg"/>
          <p:cNvPicPr/>
          <p:nvPr/>
        </p:nvPicPr>
        <p:blipFill>
          <a:blip r:embed="rId3" cstate="email"/>
          <a:stretch/>
        </p:blipFill>
        <p:spPr>
          <a:xfrm>
            <a:off x="33480" y="1093320"/>
            <a:ext cx="2573640" cy="1367640"/>
          </a:xfrm>
          <a:prstGeom prst="rect">
            <a:avLst/>
          </a:prstGeom>
          <a:ln w="0">
            <a:noFill/>
          </a:ln>
          <a:effectLst>
            <a:softEdge rad="317520"/>
          </a:effectLst>
        </p:spPr>
      </p:pic>
      <p:pic>
        <p:nvPicPr>
          <p:cNvPr id="169" name="Picture 3" descr="D:\Мои документы\Кібербулінг\pod2.jpg"/>
          <p:cNvPicPr/>
          <p:nvPr/>
        </p:nvPicPr>
        <p:blipFill>
          <a:blip r:embed="rId3" cstate="email"/>
          <a:stretch/>
        </p:blipFill>
        <p:spPr>
          <a:xfrm>
            <a:off x="6372360" y="1093320"/>
            <a:ext cx="2573640" cy="1367640"/>
          </a:xfrm>
          <a:prstGeom prst="rect">
            <a:avLst/>
          </a:prstGeom>
          <a:ln w="0">
            <a:noFill/>
          </a:ln>
          <a:effectLst>
            <a:softEdge rad="317520"/>
          </a:effectLst>
        </p:spPr>
      </p:pic>
      <p:pic>
        <p:nvPicPr>
          <p:cNvPr id="170" name="Picture 4" descr="D:\Мои документы\Кібербулінг\znak-oklyku.jpg"/>
          <p:cNvPicPr/>
          <p:nvPr/>
        </p:nvPicPr>
        <p:blipFill>
          <a:blip r:embed="rId4" cstate="email"/>
          <a:stretch/>
        </p:blipFill>
        <p:spPr>
          <a:xfrm>
            <a:off x="0" y="2461320"/>
            <a:ext cx="1293840" cy="1470600"/>
          </a:xfrm>
          <a:prstGeom prst="rect">
            <a:avLst/>
          </a:prstGeom>
          <a:ln w="0">
            <a:noFill/>
          </a:ln>
          <a:effectLst>
            <a:softEdge rad="12708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4" descr="D:\Мои документы\Кібербулінг\images.png"/>
          <p:cNvPicPr/>
          <p:nvPr/>
        </p:nvPicPr>
        <p:blipFill>
          <a:blip r:embed="rId2" cstate="email"/>
          <a:stretch/>
        </p:blipFill>
        <p:spPr>
          <a:xfrm>
            <a:off x="5940000" y="-46800"/>
            <a:ext cx="2689560" cy="3586320"/>
          </a:xfrm>
          <a:prstGeom prst="rect">
            <a:avLst/>
          </a:prstGeom>
          <a:ln w="0">
            <a:noFill/>
          </a:ln>
          <a:effectLst>
            <a:softEdge rad="317520"/>
          </a:effectLst>
        </p:spPr>
      </p:pic>
      <p:pic>
        <p:nvPicPr>
          <p:cNvPr id="172" name="Picture 5" descr="D:\Мои документы\Кібербулінг\imagesкнгшл.png"/>
          <p:cNvPicPr/>
          <p:nvPr/>
        </p:nvPicPr>
        <p:blipFill>
          <a:blip r:embed="rId3" cstate="email"/>
          <a:stretch/>
        </p:blipFill>
        <p:spPr>
          <a:xfrm>
            <a:off x="3465000" y="109080"/>
            <a:ext cx="2474640" cy="2664000"/>
          </a:xfrm>
          <a:prstGeom prst="rect">
            <a:avLst/>
          </a:prstGeom>
          <a:ln w="0">
            <a:noFill/>
          </a:ln>
          <a:effectLst>
            <a:softEdge rad="317520"/>
          </a:effectLst>
        </p:spPr>
      </p:pic>
      <p:sp>
        <p:nvSpPr>
          <p:cNvPr id="173" name="Объект 1"/>
          <p:cNvSpPr txBox="1"/>
          <p:nvPr/>
        </p:nvSpPr>
        <p:spPr>
          <a:xfrm>
            <a:off x="107640" y="3271320"/>
            <a:ext cx="8640720" cy="35697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84000"/>
          </a:bodyPr>
          <a:lstStyle/>
          <a:p>
            <a:pPr algn="just">
              <a:lnSpc>
                <a:spcPct val="100000"/>
              </a:lnSpc>
              <a:spcBef>
                <a:spcPts val="720"/>
              </a:spcBef>
              <a:tabLst>
                <a:tab pos="0" algn="l"/>
              </a:tabLst>
            </a:pPr>
            <a:r>
              <a:rPr lang="uk-UA" sz="3200" b="0" strike="noStrike" spc="-1">
                <a:solidFill>
                  <a:srgbClr val="000099"/>
                </a:solidFill>
                <a:latin typeface="Arial Black"/>
              </a:rPr>
              <a:t>	</a:t>
            </a:r>
            <a:r>
              <a:rPr lang="uk-UA" sz="3600" b="0" strike="noStrike" spc="-1">
                <a:solidFill>
                  <a:srgbClr val="000099"/>
                </a:solidFill>
                <a:latin typeface="Arial Black"/>
              </a:rPr>
              <a:t>Якщо нічого не робити, людині може здаватися, що всі налаштовані проти неї або що всім байдуже. 	</a:t>
            </a:r>
            <a:r>
              <a:rPr lang="uk-UA" sz="3600" b="0" strike="noStrike" spc="-1">
                <a:solidFill>
                  <a:srgbClr val="FF9966"/>
                </a:solidFill>
                <a:latin typeface="Arial Black"/>
              </a:rPr>
              <a:t>Ваші слова підтримки можуть мати вирішальне значення.</a:t>
            </a:r>
            <a:endParaRPr lang="uk-UA" sz="36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4" name="Picture 7"/>
          <p:cNvPicPr/>
          <p:nvPr/>
        </p:nvPicPr>
        <p:blipFill>
          <a:blip r:embed="rId4" cstate="email"/>
          <a:stretch/>
        </p:blipFill>
        <p:spPr>
          <a:xfrm>
            <a:off x="107640" y="404640"/>
            <a:ext cx="2594880" cy="2952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icture 3" descr="D:\Мои документы\Кібербулінг\5e53db01c14fb-1_700x350.png"/>
          <p:cNvPicPr/>
          <p:nvPr/>
        </p:nvPicPr>
        <p:blipFill>
          <a:blip r:embed="rId2" cstate="email"/>
          <a:stretch/>
        </p:blipFill>
        <p:spPr>
          <a:xfrm>
            <a:off x="2915640" y="5157000"/>
            <a:ext cx="3400560" cy="17006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76" name="Picture 2" descr="D:\Мои документы\Кібербулінг\unnamedтьь.png"/>
          <p:cNvPicPr/>
          <p:nvPr/>
        </p:nvPicPr>
        <p:blipFill>
          <a:blip r:embed="rId3" cstate="email"/>
          <a:stretch/>
        </p:blipFill>
        <p:spPr>
          <a:xfrm flipH="1">
            <a:off x="5732280" y="4923360"/>
            <a:ext cx="3411720" cy="1934280"/>
          </a:xfrm>
          <a:prstGeom prst="rect">
            <a:avLst/>
          </a:prstGeom>
          <a:ln w="0">
            <a:noFill/>
          </a:ln>
          <a:effectLst>
            <a:softEdge rad="317520"/>
          </a:effectLst>
        </p:spPr>
      </p:pic>
      <p:pic>
        <p:nvPicPr>
          <p:cNvPr id="177" name="Picture 2" descr="D:\Мои документы\Кібербулінг\unnamedтьь.png"/>
          <p:cNvPicPr/>
          <p:nvPr/>
        </p:nvPicPr>
        <p:blipFill>
          <a:blip r:embed="rId4" cstate="email"/>
          <a:stretch/>
        </p:blipFill>
        <p:spPr>
          <a:xfrm>
            <a:off x="-30600" y="4944240"/>
            <a:ext cx="3450240" cy="1913400"/>
          </a:xfrm>
          <a:prstGeom prst="rect">
            <a:avLst/>
          </a:prstGeom>
          <a:ln w="0">
            <a:noFill/>
          </a:ln>
          <a:effectLst>
            <a:softEdge rad="317520"/>
          </a:effectLst>
        </p:spPr>
      </p:pic>
      <p:sp>
        <p:nvSpPr>
          <p:cNvPr id="178" name="Объект 1"/>
          <p:cNvSpPr txBox="1"/>
          <p:nvPr/>
        </p:nvSpPr>
        <p:spPr>
          <a:xfrm>
            <a:off x="107640" y="404640"/>
            <a:ext cx="8856720" cy="54003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78000"/>
          </a:bodyPr>
          <a:lstStyle/>
          <a:p>
            <a:pPr marL="343080" indent="-342720" algn="just">
              <a:lnSpc>
                <a:spcPct val="100000"/>
              </a:lnSpc>
              <a:spcBef>
                <a:spcPts val="519"/>
              </a:spcBef>
              <a:buClr>
                <a:srgbClr val="000099"/>
              </a:buClr>
              <a:buFont typeface="Wingdings" charset="2"/>
              <a:buChar char=""/>
            </a:pPr>
            <a:r>
              <a:rPr lang="uk-UA" sz="2600" b="0" strike="noStrike" spc="-1">
                <a:solidFill>
                  <a:srgbClr val="000099"/>
                </a:solidFill>
                <a:latin typeface="Arial Black"/>
              </a:rPr>
              <a:t>Якщо булінг трапляється на соціальній платформі, подумайте про блокування кривдника та офіційно повідомте про його поведінку на самій платформі.</a:t>
            </a:r>
            <a:endParaRPr lang="uk-UA" sz="26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221"/>
              </a:spcBef>
            </a:pPr>
            <a:endParaRPr lang="uk-UA" sz="26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spcBef>
                <a:spcPts val="519"/>
              </a:spcBef>
              <a:buClr>
                <a:srgbClr val="000099"/>
              </a:buClr>
              <a:buFont typeface="Wingdings" charset="2"/>
              <a:buChar char=""/>
            </a:pPr>
            <a:r>
              <a:rPr lang="uk-UA" sz="2600" b="0" strike="noStrike" spc="-1">
                <a:solidFill>
                  <a:srgbClr val="000099"/>
                </a:solidFill>
                <a:latin typeface="Arial Black"/>
              </a:rPr>
              <a:t>Щоб булінг припинився, його потрібно ідентифікувати. </a:t>
            </a:r>
            <a:r>
              <a:rPr lang="uk-UA" sz="2600" b="0" strike="noStrike" spc="-1">
                <a:solidFill>
                  <a:srgbClr val="C00000"/>
                </a:solidFill>
                <a:latin typeface="Arial Black"/>
              </a:rPr>
              <a:t>Ключове – це повідомити про нього. </a:t>
            </a:r>
            <a:r>
              <a:rPr lang="uk-UA" sz="2600" b="0" strike="noStrike" spc="-1">
                <a:solidFill>
                  <a:srgbClr val="000099"/>
                </a:solidFill>
                <a:latin typeface="Arial Black"/>
              </a:rPr>
              <a:t>Це також може допомогти показати кривдникам, що їх поведінка неприйнятна.</a:t>
            </a:r>
            <a:endParaRPr lang="uk-UA" sz="26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221"/>
              </a:spcBef>
            </a:pPr>
            <a:endParaRPr lang="uk-UA" sz="26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spcBef>
                <a:spcPts val="519"/>
              </a:spcBef>
              <a:buClr>
                <a:srgbClr val="000099"/>
              </a:buClr>
              <a:buFont typeface="Wingdings" charset="2"/>
              <a:buChar char=""/>
            </a:pPr>
            <a:r>
              <a:rPr lang="uk-UA" sz="2600" b="0" strike="noStrike" spc="-1">
                <a:solidFill>
                  <a:srgbClr val="000099"/>
                </a:solidFill>
                <a:latin typeface="Arial Black"/>
              </a:rPr>
              <a:t>Якщо вам загрожує безпосередня небезпека, </a:t>
            </a:r>
            <a:r>
              <a:rPr lang="uk-UA" sz="2600" b="0" strike="noStrike" spc="-1">
                <a:solidFill>
                  <a:srgbClr val="C00000"/>
                </a:solidFill>
                <a:latin typeface="Arial Black"/>
              </a:rPr>
              <a:t>слід звернутися до поліції </a:t>
            </a:r>
            <a:r>
              <a:rPr lang="uk-UA" sz="2600" b="0" strike="noStrike" spc="-1">
                <a:solidFill>
                  <a:srgbClr val="000099"/>
                </a:solidFill>
                <a:latin typeface="Arial Black"/>
              </a:rPr>
              <a:t>чи </a:t>
            </a:r>
            <a:r>
              <a:rPr lang="uk-UA" sz="2600" b="0" strike="noStrike" spc="-1">
                <a:solidFill>
                  <a:srgbClr val="C00000"/>
                </a:solidFill>
                <a:latin typeface="Arial Black"/>
              </a:rPr>
              <a:t>служб швидкої допомоги</a:t>
            </a:r>
            <a:endParaRPr lang="uk-UA" sz="2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icture 2"/>
          <p:cNvPicPr/>
          <p:nvPr/>
        </p:nvPicPr>
        <p:blipFill>
          <a:blip r:embed="rId2" cstate="email"/>
          <a:stretch/>
        </p:blipFill>
        <p:spPr>
          <a:xfrm>
            <a:off x="0" y="0"/>
            <a:ext cx="2018160" cy="2304000"/>
          </a:xfrm>
          <a:prstGeom prst="rect">
            <a:avLst/>
          </a:prstGeom>
          <a:ln w="0">
            <a:noFill/>
          </a:ln>
        </p:spPr>
      </p:pic>
      <p:pic>
        <p:nvPicPr>
          <p:cNvPr id="180" name="Picture 7"/>
          <p:cNvPicPr/>
          <p:nvPr/>
        </p:nvPicPr>
        <p:blipFill>
          <a:blip r:embed="rId3" cstate="email"/>
          <a:stretch/>
        </p:blipFill>
        <p:spPr>
          <a:xfrm>
            <a:off x="-11880" y="4581000"/>
            <a:ext cx="2001240" cy="2276640"/>
          </a:xfrm>
          <a:prstGeom prst="rect">
            <a:avLst/>
          </a:prstGeom>
          <a:ln w="0">
            <a:noFill/>
          </a:ln>
        </p:spPr>
      </p:pic>
      <p:sp>
        <p:nvSpPr>
          <p:cNvPr id="181" name="Объект 2"/>
          <p:cNvSpPr txBox="1"/>
          <p:nvPr/>
        </p:nvSpPr>
        <p:spPr>
          <a:xfrm>
            <a:off x="251640" y="404640"/>
            <a:ext cx="8784720" cy="579312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1000"/>
          </a:bodyPr>
          <a:lstStyle/>
          <a:p>
            <a:pPr algn="ct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uk-UA" sz="2600" b="0" strike="noStrike" spc="-1">
                <a:solidFill>
                  <a:srgbClr val="000099"/>
                </a:solidFill>
                <a:latin typeface="Arial Black"/>
              </a:rPr>
              <a:t>	</a:t>
            </a:r>
            <a:r>
              <a:rPr lang="uk-UA" sz="2800" b="0" strike="noStrike" spc="-1">
                <a:solidFill>
                  <a:srgbClr val="000099"/>
                </a:solidFill>
                <a:latin typeface="Arial Black"/>
              </a:rPr>
              <a:t>Для створення безпечного середовища в Інтернеті, </a:t>
            </a:r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uk-UA" sz="2800" b="0" strike="noStrike" spc="-1">
                <a:solidFill>
                  <a:srgbClr val="000099"/>
                </a:solidFill>
                <a:latin typeface="Arial Black"/>
              </a:rPr>
              <a:t>недостатньо лише закликати тих кривдників, які вже скоюють булінг, припинити його. </a:t>
            </a:r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uk-UA" sz="2800" b="0" strike="noStrike" spc="-1">
                <a:solidFill>
                  <a:srgbClr val="FF9966"/>
                </a:solidFill>
                <a:latin typeface="Arial Black"/>
              </a:rPr>
              <a:t>Варто задуматися над тим, що ми поширюємо чи говоримо: чи не завдає це шкоди або страждань іншим людям.</a:t>
            </a:r>
            <a:r>
              <a:rPr lang="uk-UA" sz="2800" b="0" strike="noStrike" spc="-1">
                <a:solidFill>
                  <a:srgbClr val="000099"/>
                </a:solidFill>
                <a:latin typeface="Arial Black"/>
              </a:rPr>
              <a:t> </a:t>
            </a:r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uk-UA" sz="2800" b="0" strike="noStrike" spc="-1">
                <a:solidFill>
                  <a:srgbClr val="000099"/>
                </a:solidFill>
                <a:latin typeface="Arial Black"/>
              </a:rPr>
              <a:t>	Потрібно бути мати емпатію до інших людей в Інтернеті та в реальному житті. </a:t>
            </a:r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  <a:tabLst>
                <a:tab pos="0" algn="l"/>
              </a:tabLst>
            </a:pPr>
            <a:r>
              <a:rPr lang="uk-UA" sz="2800" b="0" strike="noStrike" spc="-1">
                <a:solidFill>
                  <a:srgbClr val="000099"/>
                </a:solidFill>
                <a:latin typeface="Arial Black"/>
              </a:rPr>
              <a:t>	</a:t>
            </a:r>
            <a:r>
              <a:rPr lang="uk-UA" sz="4000" b="0" strike="noStrike" spc="-1">
                <a:solidFill>
                  <a:srgbClr val="C00000"/>
                </a:solidFill>
                <a:latin typeface="Arial Black"/>
              </a:rPr>
              <a:t>Це стосується усіх!</a:t>
            </a:r>
            <a:endParaRPr lang="uk-UA" sz="40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879"/>
              </a:spcBef>
              <a:tabLst>
                <a:tab pos="0" algn="l"/>
              </a:tabLst>
            </a:pPr>
            <a:endParaRPr lang="uk-UA" sz="4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2" descr="D:\Мои документы\Кібербулінг\znak-oklyku.jpg"/>
          <p:cNvPicPr/>
          <p:nvPr/>
        </p:nvPicPr>
        <p:blipFill>
          <a:blip r:embed="rId2" cstate="email"/>
          <a:srcRect/>
          <a:stretch/>
        </p:blipFill>
        <p:spPr>
          <a:xfrm>
            <a:off x="0" y="4221000"/>
            <a:ext cx="1993680" cy="2613960"/>
          </a:xfrm>
          <a:prstGeom prst="rect">
            <a:avLst/>
          </a:prstGeom>
          <a:ln w="0">
            <a:noFill/>
          </a:ln>
          <a:effectLst>
            <a:softEdge rad="635040"/>
          </a:effectLst>
        </p:spPr>
      </p:pic>
      <p:pic>
        <p:nvPicPr>
          <p:cNvPr id="183" name="Picture 2" descr="D:\Мои документы\Кібербулінг\znak-oklyku.jpg"/>
          <p:cNvPicPr/>
          <p:nvPr/>
        </p:nvPicPr>
        <p:blipFill>
          <a:blip r:embed="rId3" cstate="email"/>
          <a:srcRect/>
          <a:stretch/>
        </p:blipFill>
        <p:spPr>
          <a:xfrm>
            <a:off x="0" y="116640"/>
            <a:ext cx="1866960" cy="2448000"/>
          </a:xfrm>
          <a:prstGeom prst="rect">
            <a:avLst/>
          </a:prstGeom>
          <a:ln w="0">
            <a:noFill/>
          </a:ln>
          <a:effectLst>
            <a:softEdge rad="635040"/>
          </a:effectLst>
        </p:spPr>
      </p:pic>
      <p:sp>
        <p:nvSpPr>
          <p:cNvPr id="184" name="Объект 2"/>
          <p:cNvSpPr txBox="1"/>
          <p:nvPr/>
        </p:nvSpPr>
        <p:spPr>
          <a:xfrm>
            <a:off x="1547640" y="332640"/>
            <a:ext cx="7416360" cy="652500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64000"/>
          </a:bodyPr>
          <a:lstStyle/>
          <a:p>
            <a:pPr algn="just"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uk-UA" sz="3000" b="0" strike="noStrike" spc="-1">
                <a:solidFill>
                  <a:srgbClr val="000099"/>
                </a:solidFill>
                <a:latin typeface="Arial Black"/>
              </a:rPr>
              <a:t>	</a:t>
            </a:r>
            <a:r>
              <a:rPr lang="uk-UA" sz="3000" b="0" strike="noStrike" spc="-1">
                <a:solidFill>
                  <a:srgbClr val="FF9966"/>
                </a:solidFill>
                <a:latin typeface="Arial Black"/>
              </a:rPr>
              <a:t>Люди, </a:t>
            </a:r>
            <a:r>
              <a:rPr lang="uk-UA" sz="3000" b="0" strike="noStrike" spc="-1">
                <a:solidFill>
                  <a:srgbClr val="000099"/>
                </a:solidFill>
                <a:latin typeface="Arial Black"/>
              </a:rPr>
              <a:t>які стали жертвами будь-якої форми насильства, включаючи булінг та кібербулінг, </a:t>
            </a:r>
            <a:r>
              <a:rPr lang="uk-UA" sz="3000" b="0" strike="noStrike" spc="-1">
                <a:solidFill>
                  <a:srgbClr val="FF9966"/>
                </a:solidFill>
                <a:latin typeface="Arial Black"/>
              </a:rPr>
              <a:t>мають право на справедливість та притягнення кривдника до відповідальності.</a:t>
            </a:r>
            <a:r>
              <a:t/>
            </a:r>
            <a:br/>
            <a:r>
              <a:t/>
            </a:r>
            <a:br/>
            <a:r>
              <a:rPr lang="uk-UA" sz="3000" b="0" strike="noStrike" spc="-1">
                <a:solidFill>
                  <a:srgbClr val="000099"/>
                </a:solidFill>
                <a:latin typeface="Arial Black"/>
              </a:rPr>
              <a:t>	Закони, що забороняють булінг, особливо кібербулінг, є відносно новими і поки що прийняті не в усіх країнах. Ось чому багато країн для протидії кібербулінгу використовують інші відповідні закони, наприклад, законодавство проти домагань.</a:t>
            </a:r>
            <a:endParaRPr lang="uk-UA" sz="3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Объект 2"/>
          <p:cNvSpPr txBox="1"/>
          <p:nvPr/>
        </p:nvSpPr>
        <p:spPr>
          <a:xfrm>
            <a:off x="191160" y="938160"/>
            <a:ext cx="8704080" cy="5802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42000"/>
          </a:bodyPr>
          <a:lstStyle/>
          <a:p>
            <a:pPr algn="just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uk-UA" sz="2800" b="0" strike="noStrike" spc="-1">
                <a:solidFill>
                  <a:srgbClr val="000099"/>
                </a:solidFill>
                <a:latin typeface="Arial Black"/>
              </a:rPr>
              <a:t>	Запроваджують способи вирішення цієї проблеми та краще захищають своїх користувачів за допомогою нових інструментів.</a:t>
            </a:r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uk-UA" sz="2800" b="0" strike="noStrike" spc="-1">
                <a:solidFill>
                  <a:srgbClr val="000099"/>
                </a:solidFill>
                <a:latin typeface="Arial Black"/>
              </a:rPr>
              <a:t>	Але очевидно, що потрібно робити ще більше. Багато молодих людей щодня зазнають кібербулінгу. Деякі стикаються з крайніми формами насильства в Інтернеті.</a:t>
            </a:r>
            <a:r>
              <a:t/>
            </a:r>
            <a:br/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660"/>
              </a:spcBef>
              <a:tabLst>
                <a:tab pos="0" algn="l"/>
              </a:tabLst>
            </a:pPr>
            <a:r>
              <a:rPr lang="uk-UA" sz="2400" b="0" strike="noStrike" spc="-1">
                <a:solidFill>
                  <a:srgbClr val="000099"/>
                </a:solidFill>
                <a:latin typeface="Arial Black"/>
              </a:rPr>
              <a:t>	</a:t>
            </a:r>
            <a:r>
              <a:rPr lang="uk-UA" sz="3300" b="0" strike="noStrike" spc="-1">
                <a:solidFill>
                  <a:srgbClr val="FF9966"/>
                </a:solidFill>
                <a:latin typeface="Arial Black"/>
              </a:rPr>
              <a:t>Технологічні компанії </a:t>
            </a:r>
            <a:endParaRPr lang="uk-UA" sz="33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941"/>
              </a:spcBef>
              <a:tabLst>
                <a:tab pos="0" algn="l"/>
              </a:tabLst>
            </a:pPr>
            <a:r>
              <a:rPr lang="uk-UA" sz="4700" b="0" u="sng" strike="noStrike" spc="-1">
                <a:solidFill>
                  <a:srgbClr val="C00000"/>
                </a:solidFill>
                <a:uFillTx/>
                <a:latin typeface="Arial Black"/>
              </a:rPr>
              <a:t>несуть відповідальність </a:t>
            </a:r>
            <a:endParaRPr lang="uk-UA" sz="47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660"/>
              </a:spcBef>
              <a:tabLst>
                <a:tab pos="0" algn="l"/>
              </a:tabLst>
            </a:pPr>
            <a:r>
              <a:rPr lang="uk-UA" sz="3300" b="0" strike="noStrike" spc="-1">
                <a:solidFill>
                  <a:srgbClr val="FF9966"/>
                </a:solidFill>
                <a:latin typeface="Arial Black"/>
              </a:rPr>
              <a:t>за захист своїх користувачів, особливо дітей та молоді.</a:t>
            </a:r>
            <a:r>
              <a:t/>
            </a:r>
            <a:br/>
            <a:r>
              <a:rPr lang="uk-UA" sz="2800" b="0" strike="noStrike" spc="-1">
                <a:solidFill>
                  <a:srgbClr val="FF9966"/>
                </a:solidFill>
                <a:latin typeface="Arial Black"/>
              </a:rPr>
              <a:t>	</a:t>
            </a:r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uk-UA" sz="2800" b="0" strike="noStrike" spc="-1">
                <a:solidFill>
                  <a:srgbClr val="FF9966"/>
                </a:solidFill>
                <a:latin typeface="Arial Black"/>
              </a:rPr>
              <a:t>	</a:t>
            </a:r>
            <a:r>
              <a:rPr lang="uk-UA" sz="2800" b="0" strike="noStrike" spc="-1">
                <a:solidFill>
                  <a:srgbClr val="000099"/>
                </a:solidFill>
                <a:latin typeface="Arial Black"/>
              </a:rPr>
              <a:t>Притягувати їх до відповідальності, коли вони не дотримуються цих обов’язків – наше спільне завдання.</a:t>
            </a:r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Прямоугольник 4"/>
          <p:cNvSpPr/>
          <p:nvPr/>
        </p:nvSpPr>
        <p:spPr>
          <a:xfrm>
            <a:off x="539640" y="45360"/>
            <a:ext cx="8460000" cy="88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spcBef>
                <a:spcPts val="519"/>
              </a:spcBef>
            </a:pPr>
            <a:r>
              <a:rPr lang="uk-UA" sz="2600" b="0" strike="noStrike" spc="-1">
                <a:solidFill>
                  <a:srgbClr val="FF9966"/>
                </a:solidFill>
                <a:latin typeface="Arial Black"/>
              </a:rPr>
              <a:t>Інтернет-компанії звертають увагу на проблему кібербулінгу.</a:t>
            </a:r>
            <a:endParaRPr lang="en-US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Заголовок 1"/>
          <p:cNvSpPr txBox="1"/>
          <p:nvPr/>
        </p:nvSpPr>
        <p:spPr>
          <a:xfrm>
            <a:off x="467640" y="549720"/>
            <a:ext cx="8229240" cy="12524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uk-UA" sz="2800" b="0" strike="noStrike" spc="-1">
                <a:solidFill>
                  <a:srgbClr val="000099"/>
                </a:solidFill>
                <a:latin typeface="Arial Black"/>
              </a:rPr>
              <a:t>Використані джерела </a:t>
            </a:r>
            <a:r>
              <a:t/>
            </a:r>
            <a:br/>
            <a:r>
              <a:rPr lang="uk-UA" sz="2800" b="0" strike="noStrike" spc="-1">
                <a:solidFill>
                  <a:srgbClr val="000099"/>
                </a:solidFill>
                <a:latin typeface="Arial Black"/>
              </a:rPr>
              <a:t>мережі Інтернет:</a:t>
            </a:r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Объект 2"/>
          <p:cNvSpPr txBox="1"/>
          <p:nvPr/>
        </p:nvSpPr>
        <p:spPr>
          <a:xfrm>
            <a:off x="179640" y="1700640"/>
            <a:ext cx="8856720" cy="47520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457200" indent="-456840">
              <a:lnSpc>
                <a:spcPct val="150000"/>
              </a:lnSpc>
              <a:spcBef>
                <a:spcPts val="320"/>
              </a:spcBef>
              <a:buClr>
                <a:srgbClr val="800000"/>
              </a:buClr>
              <a:buFont typeface="Calibri"/>
              <a:buAutoNum type="arabicPeriod"/>
            </a:pPr>
            <a:r>
              <a:rPr lang="uk-UA" sz="1600" b="1" strike="noStrike" spc="-1">
                <a:solidFill>
                  <a:srgbClr val="800000"/>
                </a:solidFill>
                <a:latin typeface="Arial"/>
              </a:rPr>
              <a:t>ЮНІСЕФ: </a:t>
            </a:r>
            <a:r>
              <a:rPr lang="uk-UA" sz="1600" b="1" u="sng" strike="noStrike" spc="-1">
                <a:solidFill>
                  <a:srgbClr val="800000"/>
                </a:solidFill>
                <a:uFillTx/>
                <a:latin typeface="Arial"/>
              </a:rPr>
              <a:t>Кібербулінг – що це та як це зупинити?</a:t>
            </a:r>
            <a:r>
              <a:rPr lang="uk-UA" sz="1600" b="1" strike="noStrike" spc="-1">
                <a:solidFill>
                  <a:srgbClr val="800000"/>
                </a:solidFill>
                <a:latin typeface="Arial"/>
              </a:rPr>
              <a:t> </a:t>
            </a:r>
            <a:endParaRPr lang="uk-UA" sz="1600" b="0" strike="noStrike" spc="-1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50000"/>
              </a:lnSpc>
              <a:spcBef>
                <a:spcPts val="320"/>
              </a:spcBef>
              <a:buClr>
                <a:srgbClr val="800000"/>
              </a:buClr>
              <a:buFont typeface="Calibri"/>
              <a:buAutoNum type="arabicPeriod"/>
            </a:pPr>
            <a:r>
              <a:rPr lang="uk-UA" sz="1600" b="1" strike="noStrike" spc="-1">
                <a:solidFill>
                  <a:srgbClr val="800000"/>
                </a:solidFill>
                <a:latin typeface="Arial"/>
              </a:rPr>
              <a:t>Урядовий портал/</a:t>
            </a:r>
            <a:r>
              <a:rPr lang="uk-UA" sz="1600" b="1" u="sng" strike="noStrike" spc="-1">
                <a:solidFill>
                  <a:srgbClr val="800000"/>
                </a:solidFill>
                <a:uFillTx/>
                <a:latin typeface="Arial"/>
              </a:rPr>
              <a:t>чат-бот «Кіберпес» </a:t>
            </a:r>
            <a:r>
              <a:rPr lang="uk-UA" sz="1600" b="1" strike="noStrike" spc="-1">
                <a:solidFill>
                  <a:srgbClr val="800000"/>
                </a:solidFill>
                <a:latin typeface="Arial"/>
              </a:rPr>
              <a:t>для допомоги у боротьбі з кібербулінгом </a:t>
            </a:r>
            <a:r>
              <a:rPr lang="uk-UA" sz="1600" b="1" i="1" strike="noStrike" spc="-1">
                <a:solidFill>
                  <a:srgbClr val="800000"/>
                </a:solidFill>
                <a:latin typeface="Arial"/>
              </a:rPr>
              <a:t>(МОН України)</a:t>
            </a:r>
            <a:endParaRPr lang="uk-UA" sz="1600" b="0" strike="noStrike" spc="-1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50000"/>
              </a:lnSpc>
              <a:spcBef>
                <a:spcPts val="320"/>
              </a:spcBef>
              <a:buClr>
                <a:srgbClr val="800000"/>
              </a:buClr>
              <a:buFont typeface="Calibri"/>
              <a:buAutoNum type="arabicPeriod"/>
            </a:pPr>
            <a:r>
              <a:rPr lang="uk-UA" sz="1600" b="1" strike="noStrike" spc="-1">
                <a:solidFill>
                  <a:srgbClr val="800000"/>
                </a:solidFill>
                <a:latin typeface="Arial"/>
              </a:rPr>
              <a:t>Платформа: Цифрова освіта </a:t>
            </a:r>
            <a:r>
              <a:rPr lang="uk-UA" sz="1600" b="1" u="sng" strike="noStrike" spc="-1">
                <a:solidFill>
                  <a:srgbClr val="800000"/>
                </a:solidFill>
                <a:uFillTx/>
                <a:latin typeface="Arial"/>
              </a:rPr>
              <a:t>ДІЯ</a:t>
            </a:r>
            <a:endParaRPr lang="uk-UA" sz="1600" b="0" strike="noStrike" spc="-1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50000"/>
              </a:lnSpc>
              <a:spcBef>
                <a:spcPts val="320"/>
              </a:spcBef>
              <a:buClr>
                <a:srgbClr val="800000"/>
              </a:buClr>
              <a:buFont typeface="Calibri"/>
              <a:buAutoNum type="arabicPeriod"/>
            </a:pPr>
            <a:r>
              <a:rPr lang="ru-RU" sz="1600" b="1" strike="noStrike" spc="-1">
                <a:solidFill>
                  <a:srgbClr val="800000"/>
                </a:solidFill>
                <a:latin typeface="Arial"/>
              </a:rPr>
              <a:t>Безпечне користування сучасними інформаційно-комунікативними технологіями/О. Удалова, О. Швед, О. Кузнєцова [та ін.]. – К.: Україна, 2010. – 72с.</a:t>
            </a:r>
            <a:endParaRPr lang="uk-UA" sz="1600" b="0" strike="noStrike" spc="-1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50000"/>
              </a:lnSpc>
              <a:spcBef>
                <a:spcPts val="320"/>
              </a:spcBef>
              <a:buClr>
                <a:srgbClr val="800000"/>
              </a:buClr>
              <a:buFont typeface="Calibri"/>
              <a:buAutoNum type="arabicPeriod"/>
            </a:pPr>
            <a:r>
              <a:rPr lang="ru-RU" sz="1600" b="1" strike="noStrike" spc="-1">
                <a:solidFill>
                  <a:srgbClr val="800000"/>
                </a:solidFill>
                <a:latin typeface="Arial"/>
              </a:rPr>
              <a:t>Посібник Ради Європи "Свобода вираження поглядів та інтернет"</a:t>
            </a:r>
            <a:endParaRPr lang="uk-UA" sz="1600" b="0" strike="noStrike" spc="-1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50000"/>
              </a:lnSpc>
              <a:spcBef>
                <a:spcPts val="320"/>
              </a:spcBef>
              <a:buClr>
                <a:srgbClr val="800000"/>
              </a:buClr>
              <a:buFont typeface="Calibri"/>
              <a:buAutoNum type="arabicPeriod"/>
            </a:pPr>
            <a:r>
              <a:rPr lang="uk-UA" sz="1600" b="1" strike="noStrike" spc="-1">
                <a:solidFill>
                  <a:srgbClr val="800000"/>
                </a:solidFill>
                <a:latin typeface="Arial"/>
              </a:rPr>
              <a:t>Тематичні світлини </a:t>
            </a:r>
            <a:endParaRPr lang="uk-UA" sz="1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Заголовок 2"/>
          <p:cNvSpPr txBox="1"/>
          <p:nvPr/>
        </p:nvSpPr>
        <p:spPr>
          <a:xfrm>
            <a:off x="457200" y="205740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4400" b="0" strike="noStrike" spc="-1">
                <a:solidFill>
                  <a:srgbClr val="FF9966"/>
                </a:solidFill>
                <a:latin typeface="Arial Black"/>
              </a:rPr>
              <a:t>Дякую за увагу!</a:t>
            </a:r>
            <a:endParaRPr lang="uk-UA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0" name="Picture 5" descr="D:\Мои документы\Кібербулінг\png-transparent-laptop-laptop-electronics-netbook-photography.png"/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:mc="http://schemas.openxmlformats.org/markup-compatibility/2006" xmlns:p15="http://schemas.microsoft.com/office/powerpoint/2012/main" xmlns:p14="http://schemas.microsoft.com/office/powerpoint/2010/main" xmlns="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tretch/>
        </p:blipFill>
        <p:spPr>
          <a:xfrm rot="947400">
            <a:off x="4676760" y="3635280"/>
            <a:ext cx="2408760" cy="2018520"/>
          </a:xfrm>
          <a:prstGeom prst="rect">
            <a:avLst/>
          </a:prstGeom>
          <a:ln w="0">
            <a:noFill/>
          </a:ln>
        </p:spPr>
      </p:pic>
      <p:sp>
        <p:nvSpPr>
          <p:cNvPr id="191" name="Овал 4"/>
          <p:cNvSpPr/>
          <p:nvPr/>
        </p:nvSpPr>
        <p:spPr>
          <a:xfrm>
            <a:off x="5910840" y="4102920"/>
            <a:ext cx="229680" cy="235800"/>
          </a:xfrm>
          <a:prstGeom prst="ellipse">
            <a:avLst/>
          </a:prstGeom>
          <a:gradFill rotWithShape="0">
            <a:gsLst>
              <a:gs pos="0">
                <a:srgbClr val="FFC1BE"/>
              </a:gs>
              <a:gs pos="100000">
                <a:srgbClr val="FFE5E5"/>
              </a:gs>
            </a:gsLst>
            <a:lin ang="16200000"/>
          </a:gradFill>
          <a:ln>
            <a:solidFill>
              <a:srgbClr val="BE4B48"/>
            </a:solidFill>
            <a:round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</p:sp>
      <p:sp>
        <p:nvSpPr>
          <p:cNvPr id="192" name="Овал 11"/>
          <p:cNvSpPr/>
          <p:nvPr/>
        </p:nvSpPr>
        <p:spPr>
          <a:xfrm>
            <a:off x="5652000" y="4102920"/>
            <a:ext cx="203400" cy="189720"/>
          </a:xfrm>
          <a:prstGeom prst="ellipse">
            <a:avLst/>
          </a:prstGeom>
          <a:gradFill rotWithShape="0">
            <a:gsLst>
              <a:gs pos="0">
                <a:srgbClr val="FFC1BE"/>
              </a:gs>
              <a:gs pos="100000">
                <a:srgbClr val="FFE5E5"/>
              </a:gs>
            </a:gsLst>
            <a:lin ang="16200000"/>
          </a:gradFill>
          <a:ln>
            <a:solidFill>
              <a:srgbClr val="BE4B48"/>
            </a:solidFill>
            <a:round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</p:sp>
      <p:sp>
        <p:nvSpPr>
          <p:cNvPr id="193" name="Овал 5"/>
          <p:cNvSpPr/>
          <p:nvPr/>
        </p:nvSpPr>
        <p:spPr>
          <a:xfrm>
            <a:off x="5711760" y="4149000"/>
            <a:ext cx="143640" cy="143640"/>
          </a:xfrm>
          <a:prstGeom prst="ellipse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>
            <a:solidFill>
              <a:srgbClr val="BE4B48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194" name="Овал 14"/>
          <p:cNvSpPr/>
          <p:nvPr/>
        </p:nvSpPr>
        <p:spPr>
          <a:xfrm>
            <a:off x="5925240" y="4161600"/>
            <a:ext cx="143640" cy="143640"/>
          </a:xfrm>
          <a:prstGeom prst="ellipse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>
            <a:solidFill>
              <a:srgbClr val="BE4B48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195" name="Picture 2"/>
          <p:cNvSpPr/>
          <p:nvPr/>
        </p:nvSpPr>
        <p:spPr>
          <a:xfrm>
            <a:off x="914400" y="3742200"/>
            <a:ext cx="2334240" cy="2658600"/>
          </a:xfrm>
          <a:prstGeom prst="ellipse">
            <a:avLst/>
          </a:prstGeom>
          <a:blipFill rotWithShape="0">
            <a:blip r:embed="rId4" cstate="email"/>
            <a:stretch/>
          </a:blipFill>
          <a:ln w="0">
            <a:noFill/>
          </a:ln>
          <a:effectLst>
            <a:softEdge rad="31752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Объект 2"/>
          <p:cNvSpPr txBox="1"/>
          <p:nvPr/>
        </p:nvSpPr>
        <p:spPr>
          <a:xfrm>
            <a:off x="251640" y="1441800"/>
            <a:ext cx="8424720" cy="526248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40000" lnSpcReduction="10000"/>
          </a:bodyPr>
          <a:lstStyle/>
          <a:p>
            <a:pPr marL="137160" algn="just">
              <a:lnSpc>
                <a:spcPct val="120000"/>
              </a:lnSpc>
              <a:spcBef>
                <a:spcPts val="1959"/>
              </a:spcBef>
              <a:tabLst>
                <a:tab pos="0" algn="l"/>
              </a:tabLst>
            </a:pPr>
            <a:r>
              <a:rPr lang="uk-UA" sz="7000" b="1" strike="noStrike" spc="-1">
                <a:solidFill>
                  <a:srgbClr val="000099"/>
                </a:solidFill>
                <a:latin typeface="Arial Black"/>
              </a:rPr>
              <a:t>	</a:t>
            </a:r>
            <a:r>
              <a:rPr lang="uk-UA" sz="9800" b="1" strike="noStrike" spc="-1">
                <a:solidFill>
                  <a:srgbClr val="FF9966"/>
                </a:solidFill>
                <a:latin typeface="Arial Black"/>
              </a:rPr>
              <a:t>Кібербулінг</a:t>
            </a:r>
            <a:r>
              <a:rPr lang="uk-UA" sz="7000" b="1" strike="noStrike" spc="-1">
                <a:solidFill>
                  <a:srgbClr val="000099"/>
                </a:solidFill>
                <a:latin typeface="Arial Black"/>
              </a:rPr>
              <a:t> </a:t>
            </a:r>
            <a:r>
              <a:rPr lang="uk-UA" sz="6200" b="1" strike="noStrike" spc="-1">
                <a:solidFill>
                  <a:srgbClr val="000099"/>
                </a:solidFill>
                <a:latin typeface="Arial Black"/>
              </a:rPr>
              <a:t>(англ. </a:t>
            </a:r>
            <a:r>
              <a:rPr lang="en-US" sz="6200" b="1" strike="noStrike" spc="-1">
                <a:solidFill>
                  <a:srgbClr val="000099"/>
                </a:solidFill>
                <a:latin typeface="Arial Black"/>
              </a:rPr>
              <a:t>Cyberbullying) — </a:t>
            </a:r>
            <a:r>
              <a:rPr lang="uk-UA" sz="6200" b="1" strike="noStrike" spc="-1">
                <a:solidFill>
                  <a:srgbClr val="000099"/>
                </a:solidFill>
                <a:latin typeface="Arial Black"/>
              </a:rPr>
              <a:t>умисне цькування щодо визначеної особи у кіберпросторі, як правило, впродовж тривалого періоду часу.</a:t>
            </a:r>
            <a:endParaRPr lang="uk-UA" sz="6200" b="0" strike="noStrike" spc="-1">
              <a:solidFill>
                <a:srgbClr val="000000"/>
              </a:solidFill>
              <a:latin typeface="Calibri"/>
            </a:endParaRPr>
          </a:p>
          <a:p>
            <a:pPr marL="137160" algn="just">
              <a:lnSpc>
                <a:spcPct val="120000"/>
              </a:lnSpc>
              <a:spcBef>
                <a:spcPts val="1239"/>
              </a:spcBef>
              <a:tabLst>
                <a:tab pos="0" algn="l"/>
              </a:tabLst>
            </a:pPr>
            <a:r>
              <a:rPr lang="uk-UA" sz="6200" b="1" strike="noStrike" spc="-1">
                <a:solidFill>
                  <a:srgbClr val="000099"/>
                </a:solidFill>
                <a:latin typeface="Arial Black"/>
              </a:rPr>
              <a:t>	Особу, яка здійснює кібербулінг часто називають «булер», вона діє анонімно, таким чином щоб жертва не знала від кого походять агресивні дії. </a:t>
            </a:r>
            <a:endParaRPr lang="uk-UA" sz="6200" b="0" strike="noStrike" spc="-1">
              <a:solidFill>
                <a:srgbClr val="000000"/>
              </a:solidFill>
              <a:latin typeface="Calibri"/>
            </a:endParaRPr>
          </a:p>
          <a:p>
            <a:pPr marL="137160" algn="just">
              <a:lnSpc>
                <a:spcPct val="120000"/>
              </a:lnSpc>
              <a:spcBef>
                <a:spcPts val="1599"/>
              </a:spcBef>
              <a:tabLst>
                <a:tab pos="0" algn="l"/>
              </a:tabLst>
            </a:pPr>
            <a:r>
              <a:rPr lang="uk-UA" sz="6200" b="1" strike="noStrike" spc="-1">
                <a:solidFill>
                  <a:srgbClr val="000099"/>
                </a:solidFill>
                <a:latin typeface="Arial Black"/>
              </a:rPr>
              <a:t>	Це </a:t>
            </a:r>
            <a:r>
              <a:rPr lang="uk-UA" sz="8000" b="1" strike="noStrike" spc="-1">
                <a:solidFill>
                  <a:srgbClr val="FF9966"/>
                </a:solidFill>
                <a:latin typeface="Arial Black"/>
              </a:rPr>
              <a:t>неодноразова поведінка, </a:t>
            </a:r>
            <a:r>
              <a:rPr lang="uk-UA" sz="6200" b="1" strike="noStrike" spc="-1">
                <a:solidFill>
                  <a:srgbClr val="000099"/>
                </a:solidFill>
                <a:latin typeface="Arial Black"/>
              </a:rPr>
              <a:t>спрямована на залякування, провокування гніву чи приниження тих, проти кого він спрямований. </a:t>
            </a:r>
            <a:endParaRPr lang="uk-UA" sz="6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Прямоугольник 3"/>
          <p:cNvSpPr/>
          <p:nvPr/>
        </p:nvSpPr>
        <p:spPr>
          <a:xfrm>
            <a:off x="1406160" y="260640"/>
            <a:ext cx="7552440" cy="822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4800" b="1" strike="noStrike" spc="-1">
                <a:solidFill>
                  <a:srgbClr val="FF9966"/>
                </a:solidFill>
                <a:latin typeface="Arial Black"/>
              </a:rPr>
              <a:t>Що таке кібербулінг?</a:t>
            </a:r>
            <a:endParaRPr lang="en-US" sz="4800" b="0" strike="noStrike" spc="-1">
              <a:latin typeface="Arial"/>
            </a:endParaRPr>
          </a:p>
        </p:txBody>
      </p:sp>
      <p:pic>
        <p:nvPicPr>
          <p:cNvPr id="104" name="Picture 2" descr="D:\Мои документы\Кібербулінг\znak-oklyku.jpg"/>
          <p:cNvPicPr/>
          <p:nvPr/>
        </p:nvPicPr>
        <p:blipFill>
          <a:blip r:embed="rId2" cstate="email"/>
          <a:stretch/>
        </p:blipFill>
        <p:spPr>
          <a:xfrm>
            <a:off x="14760" y="188640"/>
            <a:ext cx="1367640" cy="1554480"/>
          </a:xfrm>
          <a:prstGeom prst="rect">
            <a:avLst/>
          </a:prstGeom>
          <a:ln w="0">
            <a:noFill/>
          </a:ln>
          <a:effectLst>
            <a:softEdge rad="31752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Объект 2"/>
          <p:cNvSpPr txBox="1"/>
          <p:nvPr/>
        </p:nvSpPr>
        <p:spPr>
          <a:xfrm>
            <a:off x="107640" y="1124640"/>
            <a:ext cx="8578800" cy="60210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343080" indent="-342720" algn="just">
              <a:lnSpc>
                <a:spcPct val="100000"/>
              </a:lnSpc>
              <a:spcBef>
                <a:spcPts val="479"/>
              </a:spcBef>
              <a:buClr>
                <a:srgbClr val="FF9966"/>
              </a:buClr>
              <a:buFont typeface="Wingdings" charset="2"/>
              <a:buChar char=""/>
            </a:pPr>
            <a:r>
              <a:rPr lang="uk-UA" sz="2400" b="1" strike="noStrike" spc="-1">
                <a:solidFill>
                  <a:srgbClr val="FF9966"/>
                </a:solidFill>
                <a:latin typeface="Arial Black"/>
              </a:rPr>
              <a:t>поширення брехні про когось </a:t>
            </a:r>
            <a:r>
              <a:rPr lang="uk-UA" sz="2400" b="1" strike="noStrike" spc="-1">
                <a:solidFill>
                  <a:srgbClr val="000099"/>
                </a:solidFill>
                <a:latin typeface="Arial Black"/>
              </a:rPr>
              <a:t>або розміщення фотографій, які компрометують когось, у соціальних мережах;</a:t>
            </a:r>
            <a:endParaRPr lang="uk-UA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spcBef>
                <a:spcPts val="479"/>
              </a:spcBef>
              <a:buClr>
                <a:srgbClr val="FF9966"/>
              </a:buClr>
              <a:buFont typeface="Wingdings" charset="2"/>
              <a:buChar char=""/>
            </a:pPr>
            <a:r>
              <a:rPr lang="uk-UA" sz="2400" b="1" strike="noStrike" spc="-1">
                <a:solidFill>
                  <a:srgbClr val="FF9966"/>
                </a:solidFill>
                <a:latin typeface="Arial Black"/>
              </a:rPr>
              <a:t>надсилання повідомлень або погроз, які ображають </a:t>
            </a:r>
            <a:r>
              <a:rPr lang="uk-UA" sz="2400" b="1" strike="noStrike" spc="-1">
                <a:solidFill>
                  <a:srgbClr val="000099"/>
                </a:solidFill>
                <a:latin typeface="Arial Black"/>
              </a:rPr>
              <a:t>когось або можуть завдати комусь шкоди, через платформи обміну повідомленнями;</a:t>
            </a:r>
            <a:endParaRPr lang="uk-UA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spcBef>
                <a:spcPts val="479"/>
              </a:spcBef>
              <a:buClr>
                <a:srgbClr val="FF9966"/>
              </a:buClr>
              <a:buFont typeface="Wingdings" charset="2"/>
              <a:buChar char=""/>
            </a:pPr>
            <a:r>
              <a:rPr lang="uk-UA" sz="2400" b="1" strike="noStrike" spc="-1">
                <a:solidFill>
                  <a:srgbClr val="FF9966"/>
                </a:solidFill>
                <a:latin typeface="Arial Black"/>
              </a:rPr>
              <a:t>видавання себе за когось </a:t>
            </a:r>
            <a:r>
              <a:rPr lang="uk-UA" sz="2400" b="1" strike="noStrike" spc="-1">
                <a:solidFill>
                  <a:srgbClr val="000099"/>
                </a:solidFill>
                <a:latin typeface="Arial Black"/>
              </a:rPr>
              <a:t>іншого і надсилання повідомлень іншим людям від його імені.</a:t>
            </a:r>
            <a:endParaRPr lang="uk-UA" sz="2400" b="0" strike="noStrike" spc="-1">
              <a:solidFill>
                <a:srgbClr val="000000"/>
              </a:solidFill>
              <a:latin typeface="Calibri"/>
            </a:endParaRPr>
          </a:p>
          <a:p>
            <a:pPr marL="137160" algn="just">
              <a:lnSpc>
                <a:spcPct val="100000"/>
              </a:lnSpc>
              <a:spcBef>
                <a:spcPts val="79"/>
              </a:spcBef>
              <a:tabLst>
                <a:tab pos="0" algn="l"/>
              </a:tabLst>
            </a:pPr>
            <a:endParaRPr lang="uk-UA" sz="2400" b="0" strike="noStrike" spc="-1">
              <a:solidFill>
                <a:srgbClr val="000000"/>
              </a:solidFill>
              <a:latin typeface="Calibri"/>
            </a:endParaRPr>
          </a:p>
          <a:p>
            <a:pPr marL="137160" algn="just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uk-UA" sz="2400" b="1" strike="noStrike" spc="-1">
                <a:solidFill>
                  <a:srgbClr val="000099"/>
                </a:solidFill>
                <a:latin typeface="Arial Black"/>
              </a:rPr>
              <a:t>	Особистий булінг та кібербулінг часто пов’язані між собою. </a:t>
            </a:r>
            <a:r>
              <a:rPr lang="uk-UA" sz="2400" b="1" strike="noStrike" spc="-1">
                <a:solidFill>
                  <a:srgbClr val="FF9966"/>
                </a:solidFill>
                <a:latin typeface="Arial Black"/>
              </a:rPr>
              <a:t>Але </a:t>
            </a:r>
            <a:r>
              <a:rPr lang="uk-UA" sz="2400" b="1" u="sng" strike="noStrike" spc="-1">
                <a:solidFill>
                  <a:srgbClr val="FF9966"/>
                </a:solidFill>
                <a:uFillTx/>
                <a:latin typeface="Arial Black"/>
              </a:rPr>
              <a:t>кібербулінг залишає цифровий слід </a:t>
            </a:r>
            <a:r>
              <a:rPr lang="uk-UA" sz="2400" b="1" strike="noStrike" spc="-1">
                <a:solidFill>
                  <a:srgbClr val="000099"/>
                </a:solidFill>
                <a:latin typeface="Arial Black"/>
              </a:rPr>
              <a:t>– записи, який може слугувати доказами, що дозволять зупинити цькування.</a:t>
            </a:r>
            <a:endParaRPr lang="uk-UA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uk-UA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Прямоугольник 3"/>
          <p:cNvSpPr/>
          <p:nvPr/>
        </p:nvSpPr>
        <p:spPr>
          <a:xfrm>
            <a:off x="2483640" y="273600"/>
            <a:ext cx="63363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137160" algn="just">
              <a:lnSpc>
                <a:spcPct val="100000"/>
              </a:lnSpc>
              <a:tabLst>
                <a:tab pos="0" algn="l"/>
              </a:tabLst>
            </a:pPr>
            <a:r>
              <a:rPr lang="uk-UA" sz="3600" b="0" strike="noStrike" spc="-1">
                <a:solidFill>
                  <a:srgbClr val="C00000"/>
                </a:solidFill>
                <a:latin typeface="Arial Black"/>
              </a:rPr>
              <a:t>Приклади включають: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107" name="Picture 2"/>
          <p:cNvSpPr/>
          <p:nvPr/>
        </p:nvSpPr>
        <p:spPr>
          <a:xfrm>
            <a:off x="1691640" y="-61200"/>
            <a:ext cx="1151640" cy="1310400"/>
          </a:xfrm>
          <a:prstGeom prst="ellipse">
            <a:avLst/>
          </a:prstGeom>
          <a:blipFill rotWithShape="0">
            <a:blip r:embed="rId2" cstate="email"/>
            <a:stretch/>
          </a:blipFill>
          <a:ln w="0">
            <a:noFill/>
          </a:ln>
          <a:effectLst>
            <a:softEdge rad="11268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Объект 2"/>
          <p:cNvSpPr txBox="1"/>
          <p:nvPr/>
        </p:nvSpPr>
        <p:spPr>
          <a:xfrm>
            <a:off x="251640" y="1917000"/>
            <a:ext cx="8506800" cy="38606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544680" lvl="1" indent="-544320" algn="just">
              <a:lnSpc>
                <a:spcPct val="100000"/>
              </a:lnSpc>
              <a:spcBef>
                <a:spcPts val="519"/>
              </a:spcBef>
              <a:buClr>
                <a:srgbClr val="E46C0A"/>
              </a:buClr>
              <a:buFont typeface="Wingdings" charset="2"/>
              <a:buChar char=""/>
            </a:pPr>
            <a:r>
              <a:rPr lang="ru-RU" sz="2600" b="0" strike="noStrike" spc="-1">
                <a:solidFill>
                  <a:srgbClr val="E46C0A"/>
                </a:solidFill>
                <a:latin typeface="Arial Black"/>
              </a:rPr>
              <a:t>Ментально</a:t>
            </a:r>
            <a:r>
              <a:rPr lang="ru-RU" sz="2600" b="0" strike="noStrike" spc="-1">
                <a:solidFill>
                  <a:srgbClr val="FFFFFF"/>
                </a:solidFill>
                <a:latin typeface="Arial Black"/>
              </a:rPr>
              <a:t> </a:t>
            </a:r>
            <a:r>
              <a:rPr lang="ru-RU" sz="2600" b="0" strike="noStrike" spc="-1">
                <a:solidFill>
                  <a:srgbClr val="000099"/>
                </a:solidFill>
                <a:latin typeface="Arial Black"/>
              </a:rPr>
              <a:t>– відчуття смутку, пригніченості, навіть злості, відчуття себе в безглуздому становищі;</a:t>
            </a:r>
            <a:endParaRPr lang="uk-UA" sz="26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159"/>
              </a:spcBef>
              <a:tabLst>
                <a:tab pos="0" algn="l"/>
              </a:tabLst>
            </a:pPr>
            <a:endParaRPr lang="uk-UA" sz="26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159"/>
              </a:spcBef>
              <a:tabLst>
                <a:tab pos="0" algn="l"/>
              </a:tabLst>
            </a:pPr>
            <a:endParaRPr lang="uk-UA" sz="2600" b="0" strike="noStrike" spc="-1">
              <a:solidFill>
                <a:srgbClr val="000000"/>
              </a:solidFill>
              <a:latin typeface="Calibri"/>
            </a:endParaRPr>
          </a:p>
          <a:p>
            <a:pPr marL="539640" indent="-539280" algn="just">
              <a:lnSpc>
                <a:spcPct val="100000"/>
              </a:lnSpc>
              <a:spcBef>
                <a:spcPts val="519"/>
              </a:spcBef>
              <a:buClr>
                <a:srgbClr val="E46C0A"/>
              </a:buClr>
              <a:buFont typeface="Wingdings" charset="2"/>
              <a:buChar char=""/>
              <a:tabLst>
                <a:tab pos="0" algn="l"/>
              </a:tabLst>
            </a:pPr>
            <a:r>
              <a:rPr lang="ru-RU" sz="2600" b="0" strike="noStrike" spc="-1">
                <a:solidFill>
                  <a:srgbClr val="E46C0A"/>
                </a:solidFill>
                <a:latin typeface="Arial Black"/>
              </a:rPr>
              <a:t>Емоційно</a:t>
            </a:r>
            <a:r>
              <a:rPr lang="ru-RU" sz="2600" b="0" strike="noStrike" spc="-1">
                <a:solidFill>
                  <a:srgbClr val="FFFFFF"/>
                </a:solidFill>
                <a:latin typeface="Arial Black"/>
              </a:rPr>
              <a:t> </a:t>
            </a:r>
            <a:r>
              <a:rPr lang="ru-RU" sz="2600" b="0" strike="noStrike" spc="-1">
                <a:solidFill>
                  <a:srgbClr val="000099"/>
                </a:solidFill>
                <a:latin typeface="Arial Black"/>
              </a:rPr>
              <a:t>– відчуття сорому, втрата цікавості до речей, які ти любиш;</a:t>
            </a:r>
            <a:endParaRPr lang="uk-UA" sz="26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159"/>
              </a:spcBef>
              <a:tabLst>
                <a:tab pos="0" algn="l"/>
              </a:tabLst>
            </a:pPr>
            <a:endParaRPr lang="uk-UA" sz="26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159"/>
              </a:spcBef>
              <a:tabLst>
                <a:tab pos="0" algn="l"/>
              </a:tabLst>
            </a:pPr>
            <a:endParaRPr lang="uk-UA" sz="26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spcBef>
                <a:spcPts val="519"/>
              </a:spcBef>
              <a:buClr>
                <a:srgbClr val="E46C0A"/>
              </a:buClr>
              <a:buFont typeface="Wingdings" charset="2"/>
              <a:buChar char=""/>
              <a:tabLst>
                <a:tab pos="0" algn="l"/>
              </a:tabLst>
            </a:pPr>
            <a:r>
              <a:rPr lang="ru-RU" sz="2600" b="0" strike="noStrike" spc="-1">
                <a:solidFill>
                  <a:srgbClr val="E46C0A"/>
                </a:solidFill>
                <a:latin typeface="Arial Black"/>
              </a:rPr>
              <a:t>  Фізично </a:t>
            </a:r>
            <a:r>
              <a:rPr lang="ru-RU" sz="2600" b="0" strike="noStrike" spc="-1">
                <a:solidFill>
                  <a:srgbClr val="000099"/>
                </a:solidFill>
                <a:latin typeface="Arial Black"/>
              </a:rPr>
              <a:t>– відчуття втоми (втрата сну) або таких симптомі</a:t>
            </a:r>
            <a:r>
              <a:rPr lang="uk-UA" sz="2600" b="0" strike="noStrike" spc="-1">
                <a:solidFill>
                  <a:srgbClr val="000099"/>
                </a:solidFill>
                <a:latin typeface="Arial Black"/>
              </a:rPr>
              <a:t>в</a:t>
            </a:r>
            <a:r>
              <a:rPr lang="ru-RU" sz="2600" b="0" strike="noStrike" spc="-1">
                <a:solidFill>
                  <a:srgbClr val="000099"/>
                </a:solidFill>
                <a:latin typeface="Arial Black"/>
              </a:rPr>
              <a:t>, як біль у животі та головний біль.</a:t>
            </a:r>
            <a:endParaRPr lang="uk-UA" sz="2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Прямоугольник 1"/>
          <p:cNvSpPr/>
          <p:nvPr/>
        </p:nvSpPr>
        <p:spPr>
          <a:xfrm>
            <a:off x="251640" y="116640"/>
            <a:ext cx="8712720" cy="1370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87480" algn="just">
              <a:lnSpc>
                <a:spcPct val="100000"/>
              </a:lnSpc>
              <a:tabLst>
                <a:tab pos="0" algn="l"/>
              </a:tabLst>
            </a:pPr>
            <a:r>
              <a:rPr lang="ru-RU" sz="2600" b="0" strike="noStrike" spc="-1">
                <a:solidFill>
                  <a:srgbClr val="FFFFFF"/>
                </a:solidFill>
                <a:latin typeface="Calibri"/>
              </a:rPr>
              <a:t>	</a:t>
            </a:r>
            <a:r>
              <a:rPr lang="ru-RU" sz="2600" b="0" strike="noStrike" spc="-1">
                <a:solidFill>
                  <a:srgbClr val="000099"/>
                </a:solidFill>
                <a:latin typeface="Arial Black"/>
              </a:rPr>
              <a:t> </a:t>
            </a:r>
            <a:r>
              <a:rPr lang="ru-RU" sz="2800" b="0" strike="noStrike" spc="-1">
                <a:solidFill>
                  <a:srgbClr val="000099"/>
                </a:solidFill>
                <a:latin typeface="Arial Black"/>
              </a:rPr>
              <a:t>Наслідки булінгу можуть тривати довгий час і впливати на людину різними способами:</a:t>
            </a: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 descr="D:\Мои документы\Кібербулінг\yak-zaxistiti-ditinu-vid-kiberbulingu.jpg"/>
          <p:cNvPicPr/>
          <p:nvPr/>
        </p:nvPicPr>
        <p:blipFill>
          <a:blip r:embed="rId2" cstate="email"/>
          <a:stretch/>
        </p:blipFill>
        <p:spPr>
          <a:xfrm>
            <a:off x="3551400" y="3776040"/>
            <a:ext cx="5592240" cy="3106800"/>
          </a:xfrm>
          <a:prstGeom prst="rect">
            <a:avLst/>
          </a:prstGeom>
          <a:ln w="0">
            <a:noFill/>
          </a:ln>
          <a:effectLst>
            <a:softEdge rad="317520"/>
          </a:effectLst>
        </p:spPr>
      </p:pic>
      <p:pic>
        <p:nvPicPr>
          <p:cNvPr id="111" name="Picture 3" descr="D:\Мои документы\Кібербулінг\mobbing-jugendliche-100~_t-1574438737824_v-16to9.jpg"/>
          <p:cNvPicPr/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:mc="http://schemas.openxmlformats.org/markup-compatibility/2006" xmlns:p15="http://schemas.microsoft.com/office/powerpoint/2012/main" xmlns:p14="http://schemas.microsoft.com/office/powerpoint/2010/main" xmlns="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3759840"/>
            <a:ext cx="4083480" cy="30574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112" name="Объект 2"/>
          <p:cNvSpPr txBox="1"/>
          <p:nvPr/>
        </p:nvSpPr>
        <p:spPr>
          <a:xfrm>
            <a:off x="179640" y="188640"/>
            <a:ext cx="8856720" cy="41760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137160"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uk-UA" sz="3200" b="0" strike="noStrike" spc="-1">
                <a:solidFill>
                  <a:srgbClr val="FFFFFF"/>
                </a:solidFill>
                <a:latin typeface="Calibri"/>
              </a:rPr>
              <a:t>	</a:t>
            </a:r>
            <a:r>
              <a:rPr lang="uk-UA" sz="2800" b="0" strike="noStrike" spc="-1">
                <a:solidFill>
                  <a:srgbClr val="000099"/>
                </a:solidFill>
                <a:latin typeface="Arial Black"/>
              </a:rPr>
              <a:t>Усі друзі жартують між собою, але іноді важко сказати, чи хтось просто розважається, чи намагається нашкодити вам, особливо в Інтернеті. Іноді вони насміхаються, але говорять, що це «просто жарти» і пропонують «не сприймати це так серйозно».</a:t>
            </a:r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4" descr="D:\Мои документы\Кібербулінг\Gewalt_Mobbing-Burschen_Daisy-Daisy_iStock.jpg"/>
          <p:cNvPicPr/>
          <p:nvPr/>
        </p:nvPicPr>
        <p:blipFill>
          <a:blip r:embed="rId2" cstate="email"/>
          <a:stretch/>
        </p:blipFill>
        <p:spPr>
          <a:xfrm>
            <a:off x="0" y="3162600"/>
            <a:ext cx="6592320" cy="37080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114" name="Объект 2"/>
          <p:cNvSpPr txBox="1"/>
          <p:nvPr/>
        </p:nvSpPr>
        <p:spPr>
          <a:xfrm>
            <a:off x="179640" y="116640"/>
            <a:ext cx="8712720" cy="34124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3000"/>
          </a:bodyPr>
          <a:lstStyle/>
          <a:p>
            <a:pPr marL="137160" algn="ctr">
              <a:lnSpc>
                <a:spcPct val="100000"/>
              </a:lnSpc>
              <a:spcBef>
                <a:spcPts val="961"/>
              </a:spcBef>
              <a:tabLst>
                <a:tab pos="0" algn="l"/>
              </a:tabLst>
            </a:pPr>
            <a:r>
              <a:rPr lang="uk-UA" sz="3200" b="0" strike="noStrike" spc="-1">
                <a:solidFill>
                  <a:srgbClr val="000000"/>
                </a:solidFill>
                <a:latin typeface="Calibri"/>
              </a:rPr>
              <a:t>	</a:t>
            </a:r>
            <a:r>
              <a:rPr lang="uk-UA" sz="2800" b="0" strike="noStrike" spc="-1">
                <a:solidFill>
                  <a:srgbClr val="000099"/>
                </a:solidFill>
                <a:latin typeface="Arial Black"/>
              </a:rPr>
              <a:t>Але якщо ви відчуваєте образу або думаєте, що інші насміхаються з вас. Якщо це продовжується навіть після того, як ви попросили людину зупинитися, і ви досі відчуваєте себе засмученим, то це може бути </a:t>
            </a:r>
            <a:r>
              <a:rPr lang="uk-UA" sz="4800" b="0" strike="noStrike" spc="-1">
                <a:solidFill>
                  <a:srgbClr val="C00000"/>
                </a:solidFill>
                <a:latin typeface="Arial Black"/>
              </a:rPr>
              <a:t>БУЛІНГОМ…</a:t>
            </a:r>
            <a:endParaRPr lang="uk-UA" sz="4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5" name="Picture 2" descr="D:\Мои документы\Кібербулінг\пролд.jpg"/>
          <p:cNvPicPr/>
          <p:nvPr/>
        </p:nvPicPr>
        <p:blipFill>
          <a:blip r:embed="rId3" cstate="email"/>
          <a:srcRect/>
          <a:stretch/>
        </p:blipFill>
        <p:spPr>
          <a:xfrm>
            <a:off x="4212000" y="3257280"/>
            <a:ext cx="4931640" cy="3577680"/>
          </a:xfrm>
          <a:prstGeom prst="rect">
            <a:avLst/>
          </a:prstGeom>
          <a:ln w="0">
            <a:noFill/>
          </a:ln>
          <a:effectLst>
            <a:softEdge rad="31752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2" descr="D:\Мои документы\Кібербулінг\заставка.png"/>
          <p:cNvPicPr/>
          <p:nvPr/>
        </p:nvPicPr>
        <p:blipFill>
          <a:blip r:embed="rId2" cstate="email"/>
          <a:stretch/>
        </p:blipFill>
        <p:spPr>
          <a:xfrm>
            <a:off x="0" y="22320"/>
            <a:ext cx="5003640" cy="6806160"/>
          </a:xfrm>
          <a:prstGeom prst="rect">
            <a:avLst/>
          </a:prstGeom>
          <a:ln w="0">
            <a:noFill/>
          </a:ln>
        </p:spPr>
      </p:pic>
      <p:sp>
        <p:nvSpPr>
          <p:cNvPr id="117" name="Объект 2"/>
          <p:cNvSpPr txBox="1"/>
          <p:nvPr/>
        </p:nvSpPr>
        <p:spPr>
          <a:xfrm>
            <a:off x="179640" y="188640"/>
            <a:ext cx="8805240" cy="620280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73500" lnSpcReduction="10000"/>
          </a:bodyPr>
          <a:lstStyle/>
          <a:p>
            <a:pPr marL="137160" algn="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		</a:t>
            </a:r>
            <a:r>
              <a:rPr lang="ru-RU" sz="2800" b="0" strike="noStrike" spc="-1">
                <a:solidFill>
                  <a:srgbClr val="000099"/>
                </a:solidFill>
                <a:latin typeface="Arial Black"/>
              </a:rPr>
              <a:t>А коли знущання відбуваються </a:t>
            </a:r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  <a:p>
            <a:pPr marL="137160" algn="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99"/>
                </a:solidFill>
                <a:latin typeface="Arial Black"/>
              </a:rPr>
              <a:t>в Інтернеті, це може призвести</a:t>
            </a:r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  <a:p>
            <a:pPr marL="137160" algn="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99"/>
                </a:solidFill>
                <a:latin typeface="Arial Black"/>
              </a:rPr>
              <a:t> до небажаної уваги з боку </a:t>
            </a:r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  <a:p>
            <a:pPr marL="137160" algn="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99"/>
                </a:solidFill>
                <a:latin typeface="Arial Black"/>
              </a:rPr>
              <a:t>широкого кола людей, </a:t>
            </a:r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  <a:p>
            <a:pPr marL="137160" algn="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99"/>
                </a:solidFill>
                <a:latin typeface="Arial Black"/>
              </a:rPr>
              <a:t>включаючи незнайомих </a:t>
            </a:r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  <a:p>
            <a:pPr marL="137160" algn="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99"/>
                </a:solidFill>
                <a:latin typeface="Arial Black"/>
              </a:rPr>
              <a:t>людей. </a:t>
            </a:r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  <a:p>
            <a:pPr marL="137160" algn="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99"/>
                </a:solidFill>
                <a:latin typeface="Arial Black"/>
              </a:rPr>
              <a:t>Де б це не сталося, </a:t>
            </a:r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  <a:p>
            <a:pPr marL="137160" algn="r">
              <a:lnSpc>
                <a:spcPct val="100000"/>
              </a:lnSpc>
              <a:spcBef>
                <a:spcPts val="340"/>
              </a:spcBef>
              <a:tabLst>
                <a:tab pos="0" algn="l"/>
              </a:tabLst>
            </a:pPr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  <a:p>
            <a:pPr marL="137160" algn="r">
              <a:lnSpc>
                <a:spcPct val="100000"/>
              </a:lnSpc>
              <a:spcBef>
                <a:spcPts val="720"/>
              </a:spcBef>
              <a:tabLst>
                <a:tab pos="0" algn="l"/>
              </a:tabLst>
            </a:pPr>
            <a:r>
              <a:rPr lang="ru-RU" sz="3600" b="0" strike="noStrike" spc="-1">
                <a:solidFill>
                  <a:srgbClr val="FF0000"/>
                </a:solidFill>
                <a:latin typeface="Arial Black"/>
              </a:rPr>
              <a:t>ЯКЩО ВАМ ЦЕ НЕПРИЄМНО, </a:t>
            </a:r>
            <a:endParaRPr lang="uk-UA" sz="3600" b="0" strike="noStrike" spc="-1">
              <a:solidFill>
                <a:srgbClr val="000000"/>
              </a:solidFill>
              <a:latin typeface="Calibri"/>
            </a:endParaRPr>
          </a:p>
          <a:p>
            <a:pPr marL="137160" algn="r">
              <a:lnSpc>
                <a:spcPct val="100000"/>
              </a:lnSpc>
              <a:spcBef>
                <a:spcPts val="720"/>
              </a:spcBef>
              <a:tabLst>
                <a:tab pos="0" algn="l"/>
              </a:tabLst>
            </a:pPr>
            <a:r>
              <a:rPr lang="ru-RU" sz="3600" b="0" strike="noStrike" spc="-1">
                <a:solidFill>
                  <a:srgbClr val="FF0000"/>
                </a:solidFill>
                <a:latin typeface="Arial Black"/>
              </a:rPr>
              <a:t>ВИ НЕ МАЄТЕ ЦЬОГО ТЕРПІТИ.</a:t>
            </a:r>
            <a:r>
              <a:t/>
            </a:r>
            <a:br/>
            <a:r>
              <a:rPr lang="ru-RU" sz="3600" b="0" strike="noStrike" spc="-1">
                <a:solidFill>
                  <a:srgbClr val="FFFFFF"/>
                </a:solidFill>
                <a:latin typeface="Arial Black"/>
              </a:rPr>
              <a:t>	</a:t>
            </a:r>
            <a:endParaRPr lang="uk-UA" sz="3600" b="0" strike="noStrike" spc="-1">
              <a:solidFill>
                <a:srgbClr val="000000"/>
              </a:solidFill>
              <a:latin typeface="Calibri"/>
            </a:endParaRPr>
          </a:p>
          <a:p>
            <a:pPr marL="137160" algn="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99"/>
                </a:solidFill>
                <a:latin typeface="Arial Black"/>
              </a:rPr>
              <a:t>Як би ця ситуація не </a:t>
            </a:r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  <a:p>
            <a:pPr marL="137160" algn="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99"/>
                </a:solidFill>
                <a:latin typeface="Arial Black"/>
              </a:rPr>
              <a:t>називалася: якщо вам </a:t>
            </a:r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  <a:p>
            <a:pPr marL="137160" algn="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99"/>
                </a:solidFill>
                <a:latin typeface="Arial Black"/>
              </a:rPr>
              <a:t>погано,і це не припиняється, </a:t>
            </a:r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  <a:p>
            <a:pPr marL="137160" algn="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99"/>
                </a:solidFill>
                <a:latin typeface="Arial Black"/>
              </a:rPr>
              <a:t>тоді варто звернутися за </a:t>
            </a:r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  <a:p>
            <a:pPr marL="137160" algn="r">
              <a:lnSpc>
                <a:spcPct val="100000"/>
              </a:lnSpc>
              <a:spcBef>
                <a:spcPts val="720"/>
              </a:spcBef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99"/>
                </a:solidFill>
                <a:latin typeface="Arial Black"/>
              </a:rPr>
              <a:t>допомогою.</a:t>
            </a:r>
            <a:r>
              <a:rPr lang="ru-RU" sz="3600" b="0" strike="noStrike" spc="-1">
                <a:solidFill>
                  <a:srgbClr val="000099"/>
                </a:solidFill>
                <a:latin typeface="Arial Black"/>
              </a:rPr>
              <a:t> </a:t>
            </a:r>
            <a:endParaRPr lang="uk-UA" sz="3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Прямоугольник 7"/>
          <p:cNvSpPr/>
          <p:nvPr/>
        </p:nvSpPr>
        <p:spPr>
          <a:xfrm>
            <a:off x="3924000" y="1412640"/>
            <a:ext cx="5040360" cy="2664000"/>
          </a:xfrm>
          <a:prstGeom prst="rect">
            <a:avLst/>
          </a:prstGeom>
          <a:gradFill rotWithShape="0">
            <a:gsLst>
              <a:gs pos="0">
                <a:srgbClr val="FFC1BE"/>
              </a:gs>
              <a:gs pos="100000">
                <a:srgbClr val="FFE5E5"/>
              </a:gs>
            </a:gsLst>
            <a:lin ang="16200000"/>
          </a:gradFill>
          <a:ln>
            <a:noFill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</p:sp>
      <p:sp>
        <p:nvSpPr>
          <p:cNvPr id="119" name="Прямоугольник 5"/>
          <p:cNvSpPr/>
          <p:nvPr/>
        </p:nvSpPr>
        <p:spPr>
          <a:xfrm>
            <a:off x="107640" y="1845000"/>
            <a:ext cx="6327000" cy="4844520"/>
          </a:xfrm>
          <a:prstGeom prst="rect">
            <a:avLst/>
          </a:prstGeom>
          <a:gradFill rotWithShape="0">
            <a:gsLst>
              <a:gs pos="0">
                <a:srgbClr val="FFC1BE"/>
              </a:gs>
              <a:gs pos="100000">
                <a:srgbClr val="FFE5E5"/>
              </a:gs>
            </a:gsLst>
            <a:lin ang="16200000"/>
          </a:gradFill>
          <a:ln>
            <a:noFill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2400" b="0" strike="noStrike" spc="-1">
                <a:solidFill>
                  <a:srgbClr val="FFFFFF"/>
                </a:solidFill>
                <a:latin typeface="Arial Black"/>
              </a:rPr>
              <a:t>Телефонуй на «гарячу» </a:t>
            </a:r>
            <a:endParaRPr lang="en-U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2400" b="0" strike="noStrike" spc="-1">
                <a:solidFill>
                  <a:srgbClr val="FFFFFF"/>
                </a:solidFill>
                <a:latin typeface="Arial Black"/>
              </a:rPr>
              <a:t>національну лінію:</a:t>
            </a:r>
            <a:endParaRPr lang="en-U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4000" b="0" strike="noStrike" spc="-1">
                <a:solidFill>
                  <a:srgbClr val="C00000"/>
                </a:solidFill>
                <a:latin typeface="Arial Black"/>
              </a:rPr>
              <a:t>0 800 500 225</a:t>
            </a:r>
            <a:endParaRPr lang="en-US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2400" b="0" strike="noStrike" spc="-1">
                <a:solidFill>
                  <a:srgbClr val="000099"/>
                </a:solidFill>
                <a:latin typeface="Arial Black"/>
              </a:rPr>
              <a:t>або</a:t>
            </a:r>
            <a:endParaRPr lang="en-U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4000" b="0" strike="noStrike" spc="-1">
                <a:solidFill>
                  <a:srgbClr val="C00000"/>
                </a:solidFill>
                <a:latin typeface="Arial Black"/>
              </a:rPr>
              <a:t>116 111</a:t>
            </a:r>
            <a:endParaRPr lang="en-US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2400" b="0" strike="noStrike" spc="-1">
                <a:solidFill>
                  <a:srgbClr val="000099"/>
                </a:solidFill>
                <a:latin typeface="Arial Black"/>
              </a:rPr>
              <a:t>з</a:t>
            </a:r>
            <a:r>
              <a:rPr lang="uk-UA" sz="2400" b="0" strike="noStrike" spc="-1">
                <a:solidFill>
                  <a:srgbClr val="C00000"/>
                </a:solidFill>
                <a:latin typeface="Arial Black"/>
              </a:rPr>
              <a:t> 12.00 </a:t>
            </a:r>
            <a:r>
              <a:rPr lang="uk-UA" sz="2400" b="0" strike="noStrike" spc="-1">
                <a:solidFill>
                  <a:srgbClr val="000099"/>
                </a:solidFill>
                <a:latin typeface="Arial Black"/>
              </a:rPr>
              <a:t>до</a:t>
            </a:r>
            <a:r>
              <a:rPr lang="uk-UA" sz="2400" b="0" strike="noStrike" spc="-1">
                <a:solidFill>
                  <a:srgbClr val="C00000"/>
                </a:solidFill>
                <a:latin typeface="Arial Black"/>
              </a:rPr>
              <a:t> 16.00</a:t>
            </a:r>
            <a:r>
              <a:rPr lang="en-US" sz="2400" b="0" strike="noStrike" spc="-1">
                <a:solidFill>
                  <a:srgbClr val="C00000"/>
                </a:solidFill>
                <a:latin typeface="Arial Black"/>
              </a:rPr>
              <a:t> </a:t>
            </a:r>
            <a:r>
              <a:rPr lang="uk-UA" sz="2400" b="0" strike="noStrike" spc="-1">
                <a:solidFill>
                  <a:srgbClr val="000099"/>
                </a:solidFill>
                <a:latin typeface="Arial Black"/>
              </a:rPr>
              <a:t>год.</a:t>
            </a:r>
            <a:endParaRPr lang="en-U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400" b="0" strike="noStrike" spc="-1">
              <a:latin typeface="Arial"/>
            </a:endParaRPr>
          </a:p>
        </p:txBody>
      </p:sp>
      <p:sp>
        <p:nvSpPr>
          <p:cNvPr id="120" name="Равнобедренный треугольник 1"/>
          <p:cNvSpPr/>
          <p:nvPr/>
        </p:nvSpPr>
        <p:spPr>
          <a:xfrm rot="17317800">
            <a:off x="4911480" y="2992680"/>
            <a:ext cx="3045240" cy="3816000"/>
          </a:xfrm>
          <a:prstGeom prst="triangle">
            <a:avLst>
              <a:gd name="adj" fmla="val 50000"/>
            </a:avLst>
          </a:prstGeom>
          <a:solidFill>
            <a:srgbClr val="EF858F"/>
          </a:solidFill>
          <a:ln>
            <a:solidFill>
              <a:srgbClr val="EF858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" name="Объект 2"/>
          <p:cNvSpPr txBox="1"/>
          <p:nvPr/>
        </p:nvSpPr>
        <p:spPr>
          <a:xfrm>
            <a:off x="107640" y="44640"/>
            <a:ext cx="8712720" cy="194400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67000"/>
          </a:bodyPr>
          <a:lstStyle/>
          <a:p>
            <a:pPr marL="137160"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rgbClr val="FFFFFF"/>
                </a:solidFill>
                <a:latin typeface="Calibri"/>
              </a:rPr>
              <a:t>		</a:t>
            </a:r>
            <a:r>
              <a:rPr lang="ru-RU" sz="3200" b="0" strike="noStrike" spc="-1">
                <a:solidFill>
                  <a:srgbClr val="000099"/>
                </a:solidFill>
                <a:latin typeface="Arial Black"/>
              </a:rPr>
              <a:t>У крайніх випадках кібербулінг може призвести навіть до фатальних випадків. </a:t>
            </a:r>
            <a:endParaRPr lang="uk-UA" sz="3200" b="0" strike="noStrike" spc="-1">
              <a:solidFill>
                <a:srgbClr val="000000"/>
              </a:solidFill>
              <a:latin typeface="Calibri"/>
            </a:endParaRPr>
          </a:p>
          <a:p>
            <a:pPr marL="137160"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99"/>
                </a:solidFill>
                <a:latin typeface="Arial Black"/>
              </a:rPr>
              <a:t>	</a:t>
            </a:r>
            <a:endParaRPr lang="uk-UA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Равнобедренный треугольник 6"/>
          <p:cNvSpPr/>
          <p:nvPr/>
        </p:nvSpPr>
        <p:spPr>
          <a:xfrm rot="15569400">
            <a:off x="4254840" y="3766680"/>
            <a:ext cx="2565000" cy="3099600"/>
          </a:xfrm>
          <a:prstGeom prst="triangle">
            <a:avLst>
              <a:gd name="adj" fmla="val 50000"/>
            </a:avLst>
          </a:prstGeom>
          <a:solidFill>
            <a:srgbClr val="EF858F"/>
          </a:solidFill>
          <a:ln>
            <a:solidFill>
              <a:srgbClr val="EF858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" name="Picture 3"/>
          <p:cNvSpPr/>
          <p:nvPr/>
        </p:nvSpPr>
        <p:spPr>
          <a:xfrm>
            <a:off x="5004000" y="3528000"/>
            <a:ext cx="4139640" cy="3306240"/>
          </a:xfrm>
          <a:prstGeom prst="ellipse">
            <a:avLst/>
          </a:prstGeom>
          <a:blipFill rotWithShape="0">
            <a:blip r:embed="rId2" cstate="email"/>
            <a:stretch/>
          </a:blipFill>
          <a:ln w="0">
            <a:noFill/>
          </a:ln>
          <a:effectLst>
            <a:softEdge rad="11268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1941</TotalTime>
  <Words>445</Words>
  <Application>Microsoft Office PowerPoint</Application>
  <PresentationFormat>Экран (4:3)</PresentationFormat>
  <Paragraphs>150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Ровенская АЭС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Кібербулінг – що це та як це зупинити?</dc:title>
  <dc:subject/>
  <dc:creator>VozRP</dc:creator>
  <dc:description/>
  <cp:lastModifiedBy>Alex Tolkien</cp:lastModifiedBy>
  <cp:revision>117</cp:revision>
  <dcterms:created xsi:type="dcterms:W3CDTF">2021-03-24T12:21:17Z</dcterms:created>
  <dcterms:modified xsi:type="dcterms:W3CDTF">2022-10-31T03:38:39Z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Экран (4:3)</vt:lpwstr>
  </property>
  <property fmtid="{D5CDD505-2E9C-101B-9397-08002B2CF9AE}" pid="4" name="Slides">
    <vt:i4>27</vt:i4>
  </property>
</Properties>
</file>